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14"/>
  </p:notesMasterIdLst>
  <p:sldIdLst>
    <p:sldId id="256" r:id="rId2"/>
    <p:sldId id="258" r:id="rId3"/>
    <p:sldId id="257" r:id="rId4"/>
    <p:sldId id="267" r:id="rId5"/>
    <p:sldId id="273" r:id="rId6"/>
    <p:sldId id="260" r:id="rId7"/>
    <p:sldId id="261" r:id="rId8"/>
    <p:sldId id="262" r:id="rId9"/>
    <p:sldId id="259" r:id="rId10"/>
    <p:sldId id="270" r:id="rId11"/>
    <p:sldId id="272"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yraloat16@gmail.com" initials="k [6]" lastIdx="1" clrIdx="6"/>
  <p:cmAuthor id="1" name="Kirsten Pontalti" initials="KP" lastIdx="18" clrIdx="0"/>
  <p:cmAuthor id="8" name="kyraloat16@gmail.com" initials="k [7]" lastIdx="1" clrIdx="7"/>
  <p:cmAuthor id="2" name="kyraloat16@gmail.com" initials="k" lastIdx="5" clrIdx="1"/>
  <p:cmAuthor id="9" name="kyraloat16@gmail.com" initials="k [8]" lastIdx="1" clrIdx="8"/>
  <p:cmAuthor id="3" name="kyraloat16@gmail.com" initials="k [2]" lastIdx="1" clrIdx="2"/>
  <p:cmAuthor id="4" name="kyraloat16@gmail.com" initials="k [3]" lastIdx="1" clrIdx="3"/>
  <p:cmAuthor id="5" name="kyraloat16@gmail.com" initials="k [4]" lastIdx="1" clrIdx="4"/>
  <p:cmAuthor id="6" name="kyraloat16@gmail.com" initials="k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650AD"/>
    <a:srgbClr val="BC63D8"/>
    <a:srgbClr val="69BBB9"/>
    <a:srgbClr val="6EB36D"/>
    <a:srgbClr val="F19233"/>
    <a:srgbClr val="F7DF18"/>
    <a:srgbClr val="D6D5A9"/>
    <a:srgbClr val="A9A879"/>
    <a:srgbClr val="AB7942"/>
    <a:srgbClr val="BEA6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16"/>
    <p:restoredTop sz="77302"/>
  </p:normalViewPr>
  <p:slideViewPr>
    <p:cSldViewPr snapToGrid="0" snapToObjects="1">
      <p:cViewPr varScale="1">
        <p:scale>
          <a:sx n="82" d="100"/>
          <a:sy n="82" d="100"/>
        </p:scale>
        <p:origin x="13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10T16:01:02.611" idx="4">
    <p:pos x="7125" y="214"/>
    <p:text>I'm not sure how we want to format these - I've put a few ideas here, but I'm sure you have some too!</p:text>
    <p:extLst>
      <p:ext uri="{C676402C-5697-4E1C-873F-D02D1690AC5C}">
        <p15:threadingInfo xmlns:p15="http://schemas.microsoft.com/office/powerpoint/2012/main" timeZoneBias="480"/>
      </p:ext>
    </p:extLst>
  </p:cm>
  <p:cm authorId="1" dt="2020-12-11T14:43:32.254" idx="12">
    <p:pos x="7125" y="350"/>
    <p:text>I think I like the lighter purple here (dark one seems a bit too much contrast), but can you ask Sara to weigh in?</p:text>
    <p:extLst>
      <p:ext uri="{C676402C-5697-4E1C-873F-D02D1690AC5C}">
        <p15:threadingInfo xmlns:p15="http://schemas.microsoft.com/office/powerpoint/2012/main" timeZoneBias="480">
          <p15:parentCm authorId="1" idx="4"/>
        </p15:threadingInfo>
      </p:ext>
    </p:extLst>
  </p:cm>
  <p:cm authorId="2" dt="2020-12-14T21:46:08.428" idx="2">
    <p:pos x="7125" y="486"/>
    <p:text>I like the lighter purple! or we can go with the beige if we want something less flashy and then will match the graphics</p:text>
    <p:extLst>
      <p:ext uri="{C676402C-5697-4E1C-873F-D02D1690AC5C}">
        <p15:threadingInfo xmlns:p15="http://schemas.microsoft.com/office/powerpoint/2012/main" timeZoneBias="480">
          <p15:parentCm authorId="1"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EB045-5CFA-F84C-B371-221F035B0F2E}" type="datetimeFigureOut">
              <a:rPr lang="en-US" smtClean="0"/>
              <a:t>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DF70A-154C-1F4E-8AE6-3B6861364C4E}" type="slidenum">
              <a:rPr lang="en-US" smtClean="0"/>
              <a:t>‹#›</a:t>
            </a:fld>
            <a:endParaRPr lang="en-US"/>
          </a:p>
        </p:txBody>
      </p:sp>
    </p:spTree>
    <p:extLst>
      <p:ext uri="{BB962C8B-B14F-4D97-AF65-F5344CB8AC3E}">
        <p14:creationId xmlns:p14="http://schemas.microsoft.com/office/powerpoint/2010/main" val="1602680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irinde@proteknon.ne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2</a:t>
            </a:fld>
            <a:endParaRPr lang="en-US"/>
          </a:p>
        </p:txBody>
      </p:sp>
    </p:spTree>
    <p:extLst>
      <p:ext uri="{BB962C8B-B14F-4D97-AF65-F5344CB8AC3E}">
        <p14:creationId xmlns:p14="http://schemas.microsoft.com/office/powerpoint/2010/main" val="83630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3</a:t>
            </a:fld>
            <a:endParaRPr lang="en-US"/>
          </a:p>
        </p:txBody>
      </p:sp>
    </p:spTree>
    <p:extLst>
      <p:ext uri="{BB962C8B-B14F-4D97-AF65-F5344CB8AC3E}">
        <p14:creationId xmlns:p14="http://schemas.microsoft.com/office/powerpoint/2010/main" val="156262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4</a:t>
            </a:fld>
            <a:endParaRPr lang="en-US"/>
          </a:p>
        </p:txBody>
      </p:sp>
    </p:spTree>
    <p:extLst>
      <p:ext uri="{BB962C8B-B14F-4D97-AF65-F5344CB8AC3E}">
        <p14:creationId xmlns:p14="http://schemas.microsoft.com/office/powerpoint/2010/main" val="9769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6</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7</a:t>
            </a:fld>
            <a:endParaRPr lang="en-US"/>
          </a:p>
        </p:txBody>
      </p:sp>
    </p:spTree>
    <p:extLst>
      <p:ext uri="{BB962C8B-B14F-4D97-AF65-F5344CB8AC3E}">
        <p14:creationId xmlns:p14="http://schemas.microsoft.com/office/powerpoint/2010/main" val="122638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8</a:t>
            </a:fld>
            <a:endParaRPr lang="en-US"/>
          </a:p>
        </p:txBody>
      </p:sp>
    </p:spTree>
    <p:extLst>
      <p:ext uri="{BB962C8B-B14F-4D97-AF65-F5344CB8AC3E}">
        <p14:creationId xmlns:p14="http://schemas.microsoft.com/office/powerpoint/2010/main" val="41610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258DF70A-154C-1F4E-8AE6-3B6861364C4E}" type="slidenum">
              <a:rPr lang="en-US" smtClean="0"/>
              <a:t>9</a:t>
            </a:fld>
            <a:endParaRPr lang="en-US"/>
          </a:p>
        </p:txBody>
      </p:sp>
    </p:spTree>
    <p:extLst>
      <p:ext uri="{BB962C8B-B14F-4D97-AF65-F5344CB8AC3E}">
        <p14:creationId xmlns:p14="http://schemas.microsoft.com/office/powerpoint/2010/main" val="2055494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DF70A-154C-1F4E-8AE6-3B6861364C4E}" type="slidenum">
              <a:rPr lang="en-US" smtClean="0"/>
              <a:t>11</a:t>
            </a:fld>
            <a:endParaRPr lang="en-US"/>
          </a:p>
        </p:txBody>
      </p:sp>
    </p:spTree>
    <p:extLst>
      <p:ext uri="{BB962C8B-B14F-4D97-AF65-F5344CB8AC3E}">
        <p14:creationId xmlns:p14="http://schemas.microsoft.com/office/powerpoint/2010/main" val="162360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Helvetica Neue" charset="0"/>
                <a:ea typeface="Helvetica Neue" charset="0"/>
                <a:cs typeface="Helvetica Neue" charset="0"/>
                <a:hlinkClick r:id="rId3"/>
              </a:rPr>
              <a:t>irinde@proteknon.net</a:t>
            </a:r>
            <a:r>
              <a:rPr lang="en-US" sz="1200" dirty="0">
                <a:solidFill>
                  <a:schemeClr val="tx1"/>
                </a:solidFill>
                <a:latin typeface="Helvetica Neue" charset="0"/>
                <a:ea typeface="Helvetica Neue" charset="0"/>
                <a:cs typeface="Helvetica Neue" charset="0"/>
              </a:rPr>
              <a:t> </a:t>
            </a:r>
            <a:endParaRPr lang="en-US" dirty="0"/>
          </a:p>
        </p:txBody>
      </p:sp>
      <p:sp>
        <p:nvSpPr>
          <p:cNvPr id="4" name="Slide Number Placeholder 3"/>
          <p:cNvSpPr>
            <a:spLocks noGrp="1"/>
          </p:cNvSpPr>
          <p:nvPr>
            <p:ph type="sldNum" sz="quarter" idx="5"/>
          </p:nvPr>
        </p:nvSpPr>
        <p:spPr/>
        <p:txBody>
          <a:bodyPr/>
          <a:lstStyle/>
          <a:p>
            <a:fld id="{258DF70A-154C-1F4E-8AE6-3B6861364C4E}" type="slidenum">
              <a:rPr lang="en-US" smtClean="0"/>
              <a:t>12</a:t>
            </a:fld>
            <a:endParaRPr lang="en-US"/>
          </a:p>
        </p:txBody>
      </p:sp>
    </p:spTree>
    <p:extLst>
      <p:ext uri="{BB962C8B-B14F-4D97-AF65-F5344CB8AC3E}">
        <p14:creationId xmlns:p14="http://schemas.microsoft.com/office/powerpoint/2010/main" val="316647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B9CAD5-036C-3845-B7F7-2952DC1421E1}"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B9CAD5-036C-3845-B7F7-2952DC1421E1}"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B9CAD5-036C-3845-B7F7-2952DC1421E1}"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B9CAD5-036C-3845-B7F7-2952DC1421E1}"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B9CAD5-036C-3845-B7F7-2952DC1421E1}"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B9CAD5-036C-3845-B7F7-2952DC1421E1}" type="datetimeFigureOut">
              <a:rPr lang="en-US" smtClean="0"/>
              <a:t>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B9CAD5-036C-3845-B7F7-2952DC1421E1}" type="datetimeFigureOut">
              <a:rPr lang="en-US" smtClean="0"/>
              <a:t>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B9CAD5-036C-3845-B7F7-2952DC1421E1}" type="datetimeFigureOut">
              <a:rPr lang="en-US" smtClean="0"/>
              <a:t>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9CAD5-036C-3845-B7F7-2952DC1421E1}" type="datetimeFigureOut">
              <a:rPr lang="en-US" smtClean="0"/>
              <a:t>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B9CAD5-036C-3845-B7F7-2952DC1421E1}" type="datetimeFigureOut">
              <a:rPr lang="en-US" smtClean="0"/>
              <a:t>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B9CAD5-036C-3845-B7F7-2952DC1421E1}" type="datetimeFigureOut">
              <a:rPr lang="en-US" smtClean="0"/>
              <a:t>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632BF-8866-3441-B871-0BDAD8851B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9CAD5-036C-3845-B7F7-2952DC1421E1}" type="datetimeFigureOut">
              <a:rPr lang="en-US" smtClean="0"/>
              <a:t>1/4/21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632BF-8866-3441-B871-0BDAD8851B46}" type="slidenum">
              <a:rPr lang="en-US" smtClean="0"/>
              <a:t>‹#›</a:t>
            </a:fld>
            <a:endParaRPr lang="en-US"/>
          </a:p>
        </p:txBody>
      </p:sp>
    </p:spTree>
    <p:extLst>
      <p:ext uri="{BB962C8B-B14F-4D97-AF65-F5344CB8AC3E}">
        <p14:creationId xmlns:p14="http://schemas.microsoft.com/office/powerpoint/2010/main" val="139973009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hyperlink" Target="mailto:irinde@proteknon.ne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rwandawomennetwork.org/contact-u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rwandawomennetwork.or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hyperlink" Target="https://www.rivaltech.com/"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slide" Target="slide6.xml"/><Relationship Id="rId5" Type="http://schemas.openxmlformats.org/officeDocument/2006/relationships/image" Target="../media/image7.png"/><Relationship Id="rId10" Type="http://schemas.openxmlformats.org/officeDocument/2006/relationships/slide" Target="slide8.xml"/><Relationship Id="rId4" Type="http://schemas.openxmlformats.org/officeDocument/2006/relationships/image" Target="../media/image6.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hyperlink" Target="https://www.facebook.com/IrindeBot/photos/?ref=page_internal"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acebook.com/IrindeBot/videos/?ref=page_internal" TargetMode="External"/><Relationship Id="rId5" Type="http://schemas.openxmlformats.org/officeDocument/2006/relationships/hyperlink" Target="https://www.facebook.com/IrindeBot/?ref=page_internal"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DF18"/>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8113" y="624957"/>
            <a:ext cx="9078388" cy="2383628"/>
          </a:xfrm>
          <a:noFill/>
        </p:spPr>
        <p:txBody>
          <a:bodyPr>
            <a:noAutofit/>
          </a:bodyPr>
          <a:lstStyle/>
          <a:p>
            <a:pPr>
              <a:lnSpc>
                <a:spcPct val="120000"/>
              </a:lnSpc>
            </a:pPr>
            <a:r>
              <a:rPr lang="en-US" sz="3200" b="1" dirty="0">
                <a:latin typeface="Helvetica Neue" charset="0"/>
                <a:ea typeface="Helvetica Neue" charset="0"/>
                <a:cs typeface="Helvetica Neue" charset="0"/>
              </a:rPr>
              <a:t>“IrindeBot” </a:t>
            </a:r>
          </a:p>
          <a:p>
            <a:pPr>
              <a:lnSpc>
                <a:spcPct val="120000"/>
              </a:lnSpc>
            </a:pPr>
            <a:r>
              <a:rPr lang="en-US" sz="2800" b="1" dirty="0">
                <a:latin typeface="Helvetica Neue" charset="0"/>
                <a:ea typeface="Helvetica Neue" charset="0"/>
                <a:cs typeface="Helvetica Neue" charset="0"/>
              </a:rPr>
              <a:t>A Chatbot for Adolescent Sexual and Reproductive Health and Rights (ASRHR) in Rwanda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538" y="2795900"/>
            <a:ext cx="8477348" cy="341560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6" y="83874"/>
            <a:ext cx="2799758" cy="839386"/>
          </a:xfrm>
          <a:prstGeom prst="rect">
            <a:avLst/>
          </a:prstGeom>
        </p:spPr>
      </p:pic>
      <p:pic>
        <p:nvPicPr>
          <p:cNvPr id="8" name="Picture 7">
            <a:extLst>
              <a:ext uri="{FF2B5EF4-FFF2-40B4-BE49-F238E27FC236}">
                <a16:creationId xmlns:a16="http://schemas.microsoft.com/office/drawing/2014/main" id="{AAD7A9C8-A2B4-1145-AEE0-3CF6B00FFA0F}"/>
              </a:ext>
            </a:extLst>
          </p:cNvPr>
          <p:cNvPicPr>
            <a:picLocks noChangeAspect="1"/>
          </p:cNvPicPr>
          <p:nvPr/>
        </p:nvPicPr>
        <p:blipFill rotWithShape="1">
          <a:blip r:embed="rId4">
            <a:extLst>
              <a:ext uri="{28A0092B-C50C-407E-A947-70E740481C1C}">
                <a14:useLocalDpi xmlns:a14="http://schemas.microsoft.com/office/drawing/2010/main" val="0"/>
              </a:ext>
            </a:extLst>
          </a:blip>
          <a:srcRect r="2" b="2"/>
          <a:stretch/>
        </p:blipFill>
        <p:spPr>
          <a:xfrm>
            <a:off x="9484864" y="1816771"/>
            <a:ext cx="2322842" cy="232284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625892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650AD"/>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95286" y="229112"/>
            <a:ext cx="8245044" cy="804194"/>
          </a:xfrm>
        </p:spPr>
        <p:txBody>
          <a:bodyPr>
            <a:normAutofit/>
          </a:bodyPr>
          <a:lstStyle/>
          <a:p>
            <a:r>
              <a:rPr lang="en-US" sz="3600" b="1" dirty="0">
                <a:solidFill>
                  <a:schemeClr val="bg1"/>
                </a:solidFill>
                <a:latin typeface="Helvetica Neue" charset="0"/>
                <a:ea typeface="Helvetica Neue" charset="0"/>
                <a:cs typeface="Helvetica Neue" charset="0"/>
              </a:rPr>
              <a:t>What are people saying?</a:t>
            </a:r>
          </a:p>
        </p:txBody>
      </p:sp>
      <p:sp>
        <p:nvSpPr>
          <p:cNvPr id="6" name="Content Placeholder 5">
            <a:extLst>
              <a:ext uri="{FF2B5EF4-FFF2-40B4-BE49-F238E27FC236}">
                <a16:creationId xmlns:a16="http://schemas.microsoft.com/office/drawing/2014/main" id="{BF364C3E-6B75-9442-8629-3621A97D2214}"/>
              </a:ext>
            </a:extLst>
          </p:cNvPr>
          <p:cNvSpPr>
            <a:spLocks noGrp="1"/>
          </p:cNvSpPr>
          <p:nvPr>
            <p:ph type="body" sz="half" idx="2"/>
          </p:nvPr>
        </p:nvSpPr>
        <p:spPr>
          <a:xfrm>
            <a:off x="395286" y="1402431"/>
            <a:ext cx="7640348" cy="49081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New Times 	News Decoder</a:t>
            </a:r>
            <a:endParaRPr lang="en-US" sz="2000" dirty="0"/>
          </a:p>
        </p:txBody>
      </p:sp>
      <p:sp>
        <p:nvSpPr>
          <p:cNvPr id="2" name="TextBox 1">
            <a:extLst>
              <a:ext uri="{FF2B5EF4-FFF2-40B4-BE49-F238E27FC236}">
                <a16:creationId xmlns:a16="http://schemas.microsoft.com/office/drawing/2014/main" id="{50E49219-2795-5E41-8F4B-7363F30524AA}"/>
              </a:ext>
            </a:extLst>
          </p:cNvPr>
          <p:cNvSpPr txBox="1"/>
          <p:nvPr/>
        </p:nvSpPr>
        <p:spPr>
          <a:xfrm>
            <a:off x="395285" y="2262369"/>
            <a:ext cx="7640347" cy="4524315"/>
          </a:xfrm>
          <a:prstGeom prst="rect">
            <a:avLst/>
          </a:prstGeom>
          <a:noFill/>
        </p:spPr>
        <p:txBody>
          <a:bodyPr wrap="square" rtlCol="0">
            <a:spAutoFit/>
          </a:bodyPr>
          <a:lstStyle/>
          <a:p>
            <a:r>
              <a:rPr lang="en-US"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“IRINDE taught me how to prevent unwanted/unplanned pregnancies and STIs”  </a:t>
            </a:r>
            <a:r>
              <a:rPr lang="en-US"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Male chatbot user</a:t>
            </a:r>
          </a:p>
          <a:p>
            <a:endParaRPr lang="en-US"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“It was very helpful. For me as a parent, it helped me learn about menstruation and how to give advice to my daughter about it. And also, that adolescent boys should be more careful since they can also impregnate girls if they are not cautious.” </a:t>
            </a:r>
            <a:r>
              <a:rPr lang="en-US"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Female chatbot user</a:t>
            </a:r>
          </a:p>
          <a:p>
            <a:endParaRPr lang="en-US"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“This educational activity was designed for participants to take in multiple sittings. However, we learned quickly that most people preferred to complete the activity all at once. I think this speaks volumes to our conversational approach! It was rare that people would get bored and stop at our pause points, instead they remained engaged all the way through.”  Rival Technologies</a:t>
            </a:r>
          </a:p>
          <a:p>
            <a:endParaRPr lang="en-US"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6" descr="Graphical user interface&#10;&#10;Description automatically generated">
            <a:extLst>
              <a:ext uri="{FF2B5EF4-FFF2-40B4-BE49-F238E27FC236}">
                <a16:creationId xmlns:a16="http://schemas.microsoft.com/office/drawing/2014/main" id="{FBDDAF27-6E4B-FA49-BDBE-5C390D614D5F}"/>
              </a:ext>
            </a:extLst>
          </p:cNvPr>
          <p:cNvPicPr>
            <a:picLocks noChangeAspect="1"/>
          </p:cNvPicPr>
          <p:nvPr/>
        </p:nvPicPr>
        <p:blipFill>
          <a:blip r:embed="rId2"/>
          <a:stretch>
            <a:fillRect/>
          </a:stretch>
        </p:blipFill>
        <p:spPr>
          <a:xfrm>
            <a:off x="8185508" y="631209"/>
            <a:ext cx="3847579" cy="5442121"/>
          </a:xfrm>
          <a:prstGeom prst="rect">
            <a:avLst/>
          </a:prstGeom>
        </p:spPr>
      </p:pic>
    </p:spTree>
    <p:extLst>
      <p:ext uri="{BB962C8B-B14F-4D97-AF65-F5344CB8AC3E}">
        <p14:creationId xmlns:p14="http://schemas.microsoft.com/office/powerpoint/2010/main" val="946586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DF18"/>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282469" y="633510"/>
            <a:ext cx="10515600" cy="908454"/>
          </a:xfrm>
        </p:spPr>
        <p:txBody>
          <a:bodyPr>
            <a:normAutofit/>
          </a:bodyPr>
          <a:lstStyle/>
          <a:p>
            <a:r>
              <a:rPr lang="en-US" sz="4000" b="1" dirty="0">
                <a:latin typeface="Helvetica Neue" charset="0"/>
                <a:ea typeface="Helvetica Neue" charset="0"/>
                <a:cs typeface="Helvetica Neue" charset="0"/>
              </a:rPr>
              <a:t>Much thanks to</a:t>
            </a:r>
            <a:r>
              <a:rPr lang="mr-IN" sz="4000" b="1" dirty="0">
                <a:latin typeface="Helvetica Neue" charset="0"/>
                <a:ea typeface="Helvetica Neue" charset="0"/>
                <a:cs typeface="Helvetica Neue" charset="0"/>
              </a:rPr>
              <a:t>…</a:t>
            </a:r>
            <a:r>
              <a:rPr lang="en-CA" sz="4000" b="1" dirty="0">
                <a:latin typeface="Helvetica Neue" charset="0"/>
                <a:ea typeface="Helvetica Neue" charset="0"/>
                <a:cs typeface="Helvetica Neue" charset="0"/>
              </a:rPr>
              <a:t> </a:t>
            </a:r>
            <a:endParaRPr lang="en-US" sz="4000" b="1" dirty="0">
              <a:latin typeface="Helvetica Neue" charset="0"/>
              <a:ea typeface="Helvetica Neue" charset="0"/>
              <a:cs typeface="Helvetica Neue" charset="0"/>
            </a:endParaRPr>
          </a:p>
        </p:txBody>
      </p:sp>
      <p:sp>
        <p:nvSpPr>
          <p:cNvPr id="9" name="Text Placeholder 8"/>
          <p:cNvSpPr>
            <a:spLocks noGrp="1"/>
          </p:cNvSpPr>
          <p:nvPr>
            <p:ph type="body" idx="1"/>
          </p:nvPr>
        </p:nvSpPr>
        <p:spPr>
          <a:xfrm>
            <a:off x="282469" y="2029868"/>
            <a:ext cx="5813531" cy="2242588"/>
          </a:xfrm>
        </p:spPr>
        <p:txBody>
          <a:bodyPr>
            <a:noAutofit/>
          </a:bodyPr>
          <a:lstStyle/>
          <a:p>
            <a:pPr marL="342900" indent="-342900">
              <a:lnSpc>
                <a:spcPct val="100000"/>
              </a:lnSpc>
              <a:buFont typeface="Arial" panose="020B0604020202020204" pitchFamily="34" charset="0"/>
              <a:buChar char="•"/>
            </a:pPr>
            <a:r>
              <a:rPr lang="en-US" sz="2000" dirty="0">
                <a:solidFill>
                  <a:schemeClr val="tx1"/>
                </a:solidFill>
              </a:rPr>
              <a:t>Our RWN youth and parent advisory teams, drama team, ASRHR advisory group, and the RWN board of directors</a:t>
            </a:r>
          </a:p>
          <a:p>
            <a:pPr marL="342900" indent="-342900">
              <a:lnSpc>
                <a:spcPct val="100000"/>
              </a:lnSpc>
              <a:buFont typeface="Arial" panose="020B0604020202020204" pitchFamily="34" charset="0"/>
              <a:buChar char="•"/>
            </a:pPr>
            <a:r>
              <a:rPr lang="en-US" sz="2000" dirty="0">
                <a:solidFill>
                  <a:schemeClr val="tx1"/>
                </a:solidFill>
              </a:rPr>
              <a:t>Our implementing partner, RWN, the teams at Rival Technologies and Proteknôn, and our funder, Grand Challenges Canada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203" y="422199"/>
            <a:ext cx="4901212" cy="36759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133" y="3197269"/>
            <a:ext cx="4505195" cy="3378896"/>
          </a:xfrm>
          <a:prstGeom prst="rect">
            <a:avLst/>
          </a:prstGeom>
        </p:spPr>
      </p:pic>
      <p:sp>
        <p:nvSpPr>
          <p:cNvPr id="4" name="TextBox 3">
            <a:extLst>
              <a:ext uri="{FF2B5EF4-FFF2-40B4-BE49-F238E27FC236}">
                <a16:creationId xmlns:a16="http://schemas.microsoft.com/office/drawing/2014/main" id="{198BBABE-3F3E-E24A-8B4E-FAF47E9BC355}"/>
              </a:ext>
            </a:extLst>
          </p:cNvPr>
          <p:cNvSpPr txBox="1"/>
          <p:nvPr/>
        </p:nvSpPr>
        <p:spPr>
          <a:xfrm>
            <a:off x="282469" y="4586012"/>
            <a:ext cx="6778646" cy="1721625"/>
          </a:xfrm>
          <a:prstGeom prst="rect">
            <a:avLst/>
          </a:prstGeom>
          <a:noFill/>
        </p:spPr>
        <p:txBody>
          <a:bodyPr wrap="square" rtlCol="0">
            <a:spAutoFit/>
          </a:bodyPr>
          <a:lstStyle/>
          <a:p>
            <a:pPr>
              <a:lnSpc>
                <a:spcPct val="120000"/>
              </a:lnSpc>
            </a:pPr>
            <a:r>
              <a:rPr lang="en-US" i="1" dirty="0">
                <a:latin typeface="Helvetica Neue" charset="0"/>
                <a:ea typeface="Helvetica Neue" charset="0"/>
                <a:cs typeface="Helvetica Neue" charset="0"/>
              </a:rPr>
              <a:t>“</a:t>
            </a:r>
            <a:r>
              <a:rPr lang="en-US" i="1" dirty="0" err="1">
                <a:latin typeface="Helvetica Neue" charset="0"/>
                <a:ea typeface="Helvetica Neue" charset="0"/>
                <a:cs typeface="Helvetica Neue" charset="0"/>
              </a:rPr>
              <a:t>Behaviour</a:t>
            </a:r>
            <a:r>
              <a:rPr lang="en-US" i="1" dirty="0">
                <a:latin typeface="Helvetica Neue" charset="0"/>
                <a:ea typeface="Helvetica Neue" charset="0"/>
                <a:cs typeface="Helvetica Neue" charset="0"/>
              </a:rPr>
              <a:t> change takes a coordinated and sustained effort by all stakeholders, from adolescents to community-based </a:t>
            </a:r>
            <a:r>
              <a:rPr lang="en-US" i="1" dirty="0" err="1">
                <a:latin typeface="Helvetica Neue" charset="0"/>
                <a:ea typeface="Helvetica Neue" charset="0"/>
                <a:cs typeface="Helvetica Neue" charset="0"/>
              </a:rPr>
              <a:t>organisations</a:t>
            </a:r>
            <a:r>
              <a:rPr lang="en-US" i="1" dirty="0">
                <a:latin typeface="Helvetica Neue" charset="0"/>
                <a:ea typeface="Helvetica Neue" charset="0"/>
                <a:cs typeface="Helvetica Neue" charset="0"/>
              </a:rPr>
              <a:t>, government and donors. To achieve gains in adolescent sexual and reproductive health in Rwanda, we all have to work together!” Project Lead, Kirsten Pontalti</a:t>
            </a:r>
          </a:p>
        </p:txBody>
      </p:sp>
    </p:spTree>
    <p:extLst>
      <p:ext uri="{BB962C8B-B14F-4D97-AF65-F5344CB8AC3E}">
        <p14:creationId xmlns:p14="http://schemas.microsoft.com/office/powerpoint/2010/main" val="3969894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DF18"/>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02389" y="1116705"/>
            <a:ext cx="10515600" cy="908454"/>
          </a:xfrm>
        </p:spPr>
        <p:txBody>
          <a:bodyPr>
            <a:normAutofit/>
          </a:bodyPr>
          <a:lstStyle/>
          <a:p>
            <a:r>
              <a:rPr lang="en-US" sz="4000" b="1" dirty="0">
                <a:latin typeface="Helvetica Neue" charset="0"/>
                <a:ea typeface="Helvetica Neue" charset="0"/>
                <a:cs typeface="Helvetica Neue" charset="0"/>
              </a:rPr>
              <a:t>For more information</a:t>
            </a:r>
            <a:r>
              <a:rPr lang="mr-IN" sz="4000" b="1" dirty="0">
                <a:latin typeface="Helvetica Neue" charset="0"/>
                <a:ea typeface="Helvetica Neue" charset="0"/>
                <a:cs typeface="Helvetica Neue" charset="0"/>
              </a:rPr>
              <a:t>…</a:t>
            </a:r>
            <a:r>
              <a:rPr lang="en-CA" sz="4000" b="1" dirty="0">
                <a:latin typeface="Helvetica Neue" charset="0"/>
                <a:ea typeface="Helvetica Neue" charset="0"/>
                <a:cs typeface="Helvetica Neue" charset="0"/>
              </a:rPr>
              <a:t> </a:t>
            </a:r>
            <a:endParaRPr lang="en-US" sz="4000" b="1" dirty="0">
              <a:latin typeface="Helvetica Neue" charset="0"/>
              <a:ea typeface="Helvetica Neue" charset="0"/>
              <a:cs typeface="Helvetica Neue" charset="0"/>
            </a:endParaRPr>
          </a:p>
        </p:txBody>
      </p:sp>
      <p:sp>
        <p:nvSpPr>
          <p:cNvPr id="9" name="Text Placeholder 8"/>
          <p:cNvSpPr>
            <a:spLocks noGrp="1"/>
          </p:cNvSpPr>
          <p:nvPr>
            <p:ph type="body" idx="1"/>
          </p:nvPr>
        </p:nvSpPr>
        <p:spPr>
          <a:xfrm>
            <a:off x="402389" y="2617671"/>
            <a:ext cx="6642988" cy="2807682"/>
          </a:xfrm>
        </p:spPr>
        <p:txBody>
          <a:bodyPr>
            <a:normAutofit/>
          </a:bodyPr>
          <a:lstStyle/>
          <a:p>
            <a:pPr>
              <a:lnSpc>
                <a:spcPct val="120000"/>
              </a:lnSpc>
            </a:pPr>
            <a:r>
              <a:rPr lang="en-US" sz="2200" dirty="0">
                <a:solidFill>
                  <a:schemeClr val="tx1"/>
                </a:solidFill>
                <a:latin typeface="Helvetica Neue" charset="0"/>
                <a:ea typeface="Helvetica Neue" charset="0"/>
                <a:cs typeface="Helvetica Neue" charset="0"/>
              </a:rPr>
              <a:t>Contact the </a:t>
            </a:r>
            <a:r>
              <a:rPr lang="en-US" sz="2200" dirty="0">
                <a:solidFill>
                  <a:schemeClr val="tx1"/>
                </a:solidFill>
                <a:highlight>
                  <a:srgbClr val="000000"/>
                </a:highlight>
                <a:latin typeface="Helvetica Neue" charset="0"/>
                <a:ea typeface="Helvetica Neue" charset="0"/>
                <a:cs typeface="Helvetica Neue" charset="0"/>
                <a:hlinkClick r:id="rId3"/>
              </a:rPr>
              <a:t>Proteknôn Foundation</a:t>
            </a:r>
            <a:r>
              <a:rPr lang="en-US" sz="2200" dirty="0">
                <a:solidFill>
                  <a:schemeClr val="tx1"/>
                </a:solidFill>
                <a:latin typeface="Helvetica Neue" charset="0"/>
                <a:ea typeface="Helvetica Neue" charset="0"/>
                <a:cs typeface="Helvetica Neue" charset="0"/>
              </a:rPr>
              <a:t> or the </a:t>
            </a:r>
            <a:r>
              <a:rPr lang="en-US" sz="2200" dirty="0">
                <a:solidFill>
                  <a:schemeClr val="tx1"/>
                </a:solidFill>
                <a:highlight>
                  <a:srgbClr val="000000"/>
                </a:highlight>
                <a:latin typeface="Helvetica Neue" charset="0"/>
                <a:ea typeface="Helvetica Neue" charset="0"/>
                <a:cs typeface="Helvetica Neue" charset="0"/>
                <a:hlinkClick r:id="rId4"/>
              </a:rPr>
              <a:t>Rwanda Women’s Network</a:t>
            </a:r>
            <a:endParaRPr lang="en-US" sz="2200" b="1" dirty="0">
              <a:solidFill>
                <a:schemeClr val="tx1"/>
              </a:solidFill>
              <a:highlight>
                <a:srgbClr val="000000"/>
              </a:highlight>
              <a:latin typeface="Helvetica Neue" charset="0"/>
              <a:ea typeface="Helvetica Neue" charset="0"/>
              <a:cs typeface="Helvetica Neue" charset="0"/>
            </a:endParaRPr>
          </a:p>
          <a:p>
            <a:pPr>
              <a:lnSpc>
                <a:spcPct val="120000"/>
              </a:lnSpc>
            </a:pPr>
            <a:endParaRPr lang="en-US" sz="1400" dirty="0">
              <a:solidFill>
                <a:schemeClr val="tx1"/>
              </a:solidFill>
              <a:latin typeface="Helvetica Neue" charset="0"/>
              <a:ea typeface="Helvetica Neue" charset="0"/>
              <a:cs typeface="Helvetica Neue" charset="0"/>
            </a:endParaRPr>
          </a:p>
          <a:p>
            <a:pPr>
              <a:lnSpc>
                <a:spcPct val="120000"/>
              </a:lnSpc>
            </a:pPr>
            <a:r>
              <a:rPr lang="en-US" sz="1400" dirty="0">
                <a:solidFill>
                  <a:schemeClr val="tx1"/>
                </a:solidFill>
                <a:latin typeface="Helvetica Neue" charset="0"/>
                <a:ea typeface="Helvetica Neue" charset="0"/>
                <a:cs typeface="Helvetica Neue" charset="0"/>
              </a:rPr>
              <a:t>These resource are open access. They may be used and replicated without permission for non-commercial purpose. When replicating, please credit Proteknôn Foundation for Innovation and Learning 2020. If you would like permission for commercial use, contact </a:t>
            </a:r>
            <a:r>
              <a:rPr lang="en-US" sz="1400" b="1" dirty="0">
                <a:solidFill>
                  <a:schemeClr val="tx1"/>
                </a:solidFill>
                <a:latin typeface="Helvetica Neue" charset="0"/>
                <a:ea typeface="Helvetica Neue" charset="0"/>
                <a:cs typeface="Helvetica Neue" charset="0"/>
              </a:rPr>
              <a:t>info@proteknon.net</a:t>
            </a:r>
            <a:endParaRPr lang="en-US" sz="2100" i="1" dirty="0">
              <a:solidFill>
                <a:schemeClr val="tx1"/>
              </a:solidFill>
              <a:latin typeface="Helvetica Neue" charset="0"/>
              <a:ea typeface="Helvetica Neue" charset="0"/>
              <a:cs typeface="Helvetica Neue" charset="0"/>
            </a:endParaRPr>
          </a:p>
          <a:p>
            <a:pPr>
              <a:lnSpc>
                <a:spcPct val="170000"/>
              </a:lnSpc>
            </a:pPr>
            <a:endParaRPr lang="en-US" dirty="0">
              <a:solidFill>
                <a:schemeClr val="tx1"/>
              </a:solidFill>
            </a:endParaRPr>
          </a:p>
        </p:txBody>
      </p:sp>
      <p:pic>
        <p:nvPicPr>
          <p:cNvPr id="6" name="Picture 5">
            <a:extLst>
              <a:ext uri="{FF2B5EF4-FFF2-40B4-BE49-F238E27FC236}">
                <a16:creationId xmlns:a16="http://schemas.microsoft.com/office/drawing/2014/main" id="{2B01BB80-332D-164F-8827-C2189E9018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447" y="1116705"/>
            <a:ext cx="5177730" cy="5177730"/>
          </a:xfrm>
          <a:prstGeom prst="rect">
            <a:avLst/>
          </a:prstGeom>
        </p:spPr>
      </p:pic>
    </p:spTree>
    <p:extLst>
      <p:ext uri="{BB962C8B-B14F-4D97-AF65-F5344CB8AC3E}">
        <p14:creationId xmlns:p14="http://schemas.microsoft.com/office/powerpoint/2010/main" val="129699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923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58899" y="323850"/>
            <a:ext cx="6695613" cy="742950"/>
          </a:xfrm>
        </p:spPr>
        <p:txBody>
          <a:bodyPr anchor="ctr">
            <a:normAutofit/>
          </a:bodyPr>
          <a:lstStyle/>
          <a:p>
            <a:r>
              <a:rPr lang="en-US" sz="3000" b="1" dirty="0">
                <a:solidFill>
                  <a:schemeClr val="bg1"/>
                </a:solidFill>
                <a:latin typeface="Helvetica Neue" charset="0"/>
                <a:ea typeface="Helvetica Neue" charset="0"/>
                <a:cs typeface="Helvetica Neue" charset="0"/>
              </a:rPr>
              <a:t>The “</a:t>
            </a:r>
            <a:r>
              <a:rPr lang="en-US" sz="3000" b="1" dirty="0" err="1">
                <a:solidFill>
                  <a:schemeClr val="bg1"/>
                </a:solidFill>
                <a:latin typeface="Helvetica Neue" charset="0"/>
                <a:ea typeface="Helvetica Neue" charset="0"/>
                <a:cs typeface="Helvetica Neue" charset="0"/>
              </a:rPr>
              <a:t>Menya</a:t>
            </a:r>
            <a:r>
              <a:rPr lang="en-US" sz="3000" b="1" dirty="0">
                <a:solidFill>
                  <a:schemeClr val="bg1"/>
                </a:solidFill>
                <a:latin typeface="Helvetica Neue" charset="0"/>
                <a:ea typeface="Helvetica Neue" charset="0"/>
                <a:cs typeface="Helvetica Neue" charset="0"/>
              </a:rPr>
              <a:t> </a:t>
            </a:r>
            <a:r>
              <a:rPr lang="en-US" sz="3000" b="1" dirty="0" err="1">
                <a:solidFill>
                  <a:schemeClr val="bg1"/>
                </a:solidFill>
                <a:latin typeface="Helvetica Neue" charset="0"/>
                <a:ea typeface="Helvetica Neue" charset="0"/>
                <a:cs typeface="Helvetica Neue" charset="0"/>
              </a:rPr>
              <a:t>Wirinde</a:t>
            </a:r>
            <a:r>
              <a:rPr lang="en-US" sz="3000" b="1" dirty="0">
                <a:solidFill>
                  <a:schemeClr val="bg1"/>
                </a:solidFill>
                <a:latin typeface="Helvetica Neue" charset="0"/>
                <a:ea typeface="Helvetica Neue" charset="0"/>
                <a:cs typeface="Helvetica Neue" charset="0"/>
              </a:rPr>
              <a:t>!” Pilot Project </a:t>
            </a:r>
          </a:p>
        </p:txBody>
      </p:sp>
      <p:sp>
        <p:nvSpPr>
          <p:cNvPr id="6" name="Text Placeholder 5"/>
          <p:cNvSpPr>
            <a:spLocks noGrp="1"/>
          </p:cNvSpPr>
          <p:nvPr>
            <p:ph type="body" sz="half" idx="2"/>
          </p:nvPr>
        </p:nvSpPr>
        <p:spPr>
          <a:xfrm>
            <a:off x="358899" y="1272209"/>
            <a:ext cx="6697667" cy="5023659"/>
          </a:xfrm>
        </p:spPr>
        <p:txBody>
          <a:bodyPr>
            <a:noAutofit/>
          </a:bodyPr>
          <a:lstStyle/>
          <a:p>
            <a:r>
              <a:rPr lang="en-US" sz="18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Menya</a:t>
            </a:r>
            <a:r>
              <a:rPr lang="en-US" sz="18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1"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wirinde</a:t>
            </a:r>
            <a:r>
              <a:rPr lang="en-US" sz="18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“Learn so that you can protect yourself”.</a:t>
            </a:r>
          </a:p>
          <a:p>
            <a:endPar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charset="0"/>
              <a:buChar char="•"/>
            </a:pP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It is in this spirit that Proteknôn Foundation partnered with </a:t>
            </a: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Rwanda Women’s Network</a:t>
            </a: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(RWN) and </a:t>
            </a: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Rival Technologies</a:t>
            </a: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to develop and pilot ‘IrindeBot’, a conversational chatbot, and the </a:t>
            </a:r>
            <a:r>
              <a:rPr lang="en-US" sz="18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Menya</a:t>
            </a:r>
            <a:r>
              <a:rPr lang="en-US" sz="18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1"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Wirinde</a:t>
            </a:r>
            <a:r>
              <a:rPr lang="en-US" sz="18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Facebook page from October 2019 to November 30, 2020. </a:t>
            </a:r>
          </a:p>
          <a:p>
            <a:pPr algn="just"/>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Project Goals:</a:t>
            </a:r>
          </a:p>
          <a:p>
            <a:pPr marL="285750" indent="-285750" algn="just">
              <a:buFont typeface="Arial" charset="0"/>
              <a:buChar char="•"/>
            </a:pP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 empower young Rwandans (age 13-24) to make more informed decisions about their SRHR and relationships</a:t>
            </a:r>
          </a:p>
          <a:p>
            <a:pPr marL="285750" indent="-285750" algn="just">
              <a:buFont typeface="Arial" charset="0"/>
              <a:buChar char="•"/>
            </a:pP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Equip parents and caregivers with the skills and knowledge they need to discuss SRHR and relationships with their children</a:t>
            </a:r>
          </a:p>
          <a:p>
            <a:pPr marL="285750" indent="-285750" algn="just">
              <a:buFont typeface="Arial" charset="0"/>
              <a:buChar char="•"/>
            </a:pPr>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Pilot 6 Mobile Access Points (MAPs=community outreach workers with a smartphone)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072" y="789609"/>
            <a:ext cx="4226792" cy="5469965"/>
          </a:xfrm>
          <a:prstGeom prst="rect">
            <a:avLst/>
          </a:prstGeom>
        </p:spPr>
      </p:pic>
    </p:spTree>
    <p:extLst>
      <p:ext uri="{BB962C8B-B14F-4D97-AF65-F5344CB8AC3E}">
        <p14:creationId xmlns:p14="http://schemas.microsoft.com/office/powerpoint/2010/main" val="97417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0" y="1612274"/>
            <a:ext cx="12192000" cy="3334160"/>
          </a:xfrm>
          <a:gradFill flip="none" rotWithShape="1">
            <a:gsLst>
              <a:gs pos="0">
                <a:srgbClr val="75D0CD">
                  <a:shade val="30000"/>
                  <a:satMod val="115000"/>
                </a:srgbClr>
              </a:gs>
              <a:gs pos="50000">
                <a:srgbClr val="75D0CD">
                  <a:shade val="67500"/>
                  <a:satMod val="115000"/>
                </a:srgbClr>
              </a:gs>
              <a:gs pos="100000">
                <a:srgbClr val="75D0CD">
                  <a:shade val="100000"/>
                  <a:satMod val="115000"/>
                </a:srgbClr>
              </a:gs>
            </a:gsLst>
            <a:lin ang="18900000" scaled="1"/>
            <a:tileRect/>
          </a:gradFill>
        </p:spPr>
        <p:txBody>
          <a:bodyPr anchor="ctr">
            <a:normAutofit/>
          </a:bodyPr>
          <a:lstStyle/>
          <a:p>
            <a:pPr marL="92075" algn="ctr">
              <a:lnSpc>
                <a:spcPct val="150000"/>
              </a:lnSpc>
            </a:pPr>
            <a:r>
              <a:rPr lang="en-US" sz="2000" b="1" dirty="0">
                <a:solidFill>
                  <a:schemeClr val="bg1"/>
                </a:solidFill>
                <a:latin typeface="Helvetica Neue" charset="0"/>
                <a:ea typeface="Helvetica Neue" charset="0"/>
                <a:cs typeface="Helvetica Neue" charset="0"/>
              </a:rPr>
              <a:t>Many thanks to our implementing partner, Rwanda Women’s Network, the teams at Rival Technologies and </a:t>
            </a:r>
            <a:r>
              <a:rPr lang="en-US" sz="2000" b="1" dirty="0" err="1">
                <a:solidFill>
                  <a:schemeClr val="bg1"/>
                </a:solidFill>
                <a:latin typeface="Helvetica Neue" charset="0"/>
                <a:ea typeface="Helvetica Neue" charset="0"/>
                <a:cs typeface="Helvetica Neue" charset="0"/>
              </a:rPr>
              <a:t>Proteknôn</a:t>
            </a:r>
            <a:r>
              <a:rPr lang="en-US" sz="2000" b="1" dirty="0">
                <a:solidFill>
                  <a:schemeClr val="bg1"/>
                </a:solidFill>
                <a:latin typeface="Helvetica Neue" charset="0"/>
                <a:ea typeface="Helvetica Neue" charset="0"/>
                <a:cs typeface="Helvetica Neue" charset="0"/>
              </a:rPr>
              <a:t>, and our funder, Grand Challenges Canada.</a:t>
            </a:r>
          </a:p>
          <a:p>
            <a:pPr marL="92075" algn="ctr">
              <a:lnSpc>
                <a:spcPct val="150000"/>
              </a:lnSpc>
            </a:pPr>
            <a:r>
              <a:rPr lang="en-US" sz="2000" b="1" dirty="0">
                <a:solidFill>
                  <a:schemeClr val="bg1"/>
                </a:solidFill>
                <a:latin typeface="Helvetica Neue" charset="0"/>
                <a:ea typeface="Helvetica Neue" charset="0"/>
                <a:cs typeface="Helvetica Neue" charset="0"/>
              </a:rPr>
              <a:t>Explore what we have learned and access the resources we have produced!</a:t>
            </a:r>
          </a:p>
          <a:p>
            <a:pPr marL="92075" algn="ctr">
              <a:lnSpc>
                <a:spcPct val="150000"/>
              </a:lnSpc>
            </a:pPr>
            <a:r>
              <a:rPr lang="en-US" sz="2000" b="1" dirty="0">
                <a:solidFill>
                  <a:schemeClr val="bg1"/>
                </a:solidFill>
                <a:latin typeface="Helvetica Neue" charset="0"/>
                <a:ea typeface="Helvetica Neue" charset="0"/>
                <a:cs typeface="Helvetica Neue" charset="0"/>
              </a:rPr>
              <a:t>Our pilot project is over, but we invite you to use the mini audio dramas, discussion notes and quizzes in your own programming to support adolescents and parents!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484" y="214008"/>
            <a:ext cx="1564771" cy="11897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3312" y="229427"/>
            <a:ext cx="3211391" cy="9657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35" y="248706"/>
            <a:ext cx="2858621" cy="102287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983" y="39069"/>
            <a:ext cx="1371600" cy="1346488"/>
          </a:xfrm>
          <a:prstGeom prst="rect">
            <a:avLst/>
          </a:prstGeom>
        </p:spPr>
      </p:pic>
      <p:sp>
        <p:nvSpPr>
          <p:cNvPr id="3" name="Rounded Rectangle 2"/>
          <p:cNvSpPr/>
          <p:nvPr/>
        </p:nvSpPr>
        <p:spPr>
          <a:xfrm>
            <a:off x="359439" y="5186045"/>
            <a:ext cx="1656291" cy="625981"/>
          </a:xfrm>
          <a:prstGeom prst="roundRect">
            <a:avLst/>
          </a:prstGeom>
          <a:solidFill>
            <a:srgbClr val="6436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7" action="ppaction://hlinksldjump"/>
              </a:rPr>
              <a:t>What have we learned?</a:t>
            </a:r>
            <a:endParaRPr lang="en-US" b="1" dirty="0"/>
          </a:p>
        </p:txBody>
      </p:sp>
      <p:sp>
        <p:nvSpPr>
          <p:cNvPr id="10" name="Rounded Rectangle 9"/>
          <p:cNvSpPr/>
          <p:nvPr/>
        </p:nvSpPr>
        <p:spPr>
          <a:xfrm>
            <a:off x="5328439" y="5855208"/>
            <a:ext cx="1663700" cy="535395"/>
          </a:xfrm>
          <a:prstGeom prst="roundRect">
            <a:avLst/>
          </a:prstGeom>
          <a:solidFill>
            <a:srgbClr val="BC6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8" action="ppaction://hlinksldjump"/>
              </a:rPr>
              <a:t>Facebook Page</a:t>
            </a:r>
            <a:endParaRPr lang="en-US" b="1" dirty="0"/>
          </a:p>
        </p:txBody>
      </p:sp>
      <p:sp>
        <p:nvSpPr>
          <p:cNvPr id="15" name="Pentagon 14"/>
          <p:cNvSpPr/>
          <p:nvPr/>
        </p:nvSpPr>
        <p:spPr>
          <a:xfrm>
            <a:off x="2375005" y="5638658"/>
            <a:ext cx="1897041" cy="570960"/>
          </a:xfrm>
          <a:prstGeom prst="homePlate">
            <a:avLst/>
          </a:prstGeom>
          <a:solidFill>
            <a:srgbClr val="6436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New Resources</a:t>
            </a:r>
          </a:p>
        </p:txBody>
      </p:sp>
      <p:sp>
        <p:nvSpPr>
          <p:cNvPr id="14" name="Rounded Rectangle 13">
            <a:extLst>
              <a:ext uri="{FF2B5EF4-FFF2-40B4-BE49-F238E27FC236}">
                <a16:creationId xmlns:a16="http://schemas.microsoft.com/office/drawing/2014/main" id="{7E73C5C4-6540-6141-A010-13FB57D22FB4}"/>
              </a:ext>
            </a:extLst>
          </p:cNvPr>
          <p:cNvSpPr/>
          <p:nvPr/>
        </p:nvSpPr>
        <p:spPr>
          <a:xfrm>
            <a:off x="6528364" y="5094021"/>
            <a:ext cx="1607061" cy="535395"/>
          </a:xfrm>
          <a:prstGeom prst="roundRect">
            <a:avLst/>
          </a:prstGeom>
          <a:solidFill>
            <a:srgbClr val="965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9" action="ppaction://hlinksldjump"/>
              </a:rPr>
              <a:t>Puberty and Sexual Health</a:t>
            </a:r>
            <a:endParaRPr lang="en-US" b="1" dirty="0"/>
          </a:p>
        </p:txBody>
      </p:sp>
      <p:sp>
        <p:nvSpPr>
          <p:cNvPr id="16" name="Rounded Rectangle 15">
            <a:extLst>
              <a:ext uri="{FF2B5EF4-FFF2-40B4-BE49-F238E27FC236}">
                <a16:creationId xmlns:a16="http://schemas.microsoft.com/office/drawing/2014/main" id="{EC65C838-55E1-3B45-B14E-11CCCF4F6BDD}"/>
              </a:ext>
            </a:extLst>
          </p:cNvPr>
          <p:cNvSpPr/>
          <p:nvPr/>
        </p:nvSpPr>
        <p:spPr>
          <a:xfrm>
            <a:off x="8814938" y="5103263"/>
            <a:ext cx="1607061" cy="535395"/>
          </a:xfrm>
          <a:prstGeom prst="roundRect">
            <a:avLst/>
          </a:prstGeom>
          <a:solidFill>
            <a:srgbClr val="965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10" action="ppaction://hlinksldjump"/>
              </a:rPr>
              <a:t>Love and Relationships</a:t>
            </a:r>
            <a:endParaRPr lang="en-US" b="1" dirty="0"/>
          </a:p>
        </p:txBody>
      </p:sp>
      <p:sp>
        <p:nvSpPr>
          <p:cNvPr id="17" name="Rounded Rectangle 16">
            <a:extLst>
              <a:ext uri="{FF2B5EF4-FFF2-40B4-BE49-F238E27FC236}">
                <a16:creationId xmlns:a16="http://schemas.microsoft.com/office/drawing/2014/main" id="{EA7D89B6-DDA4-C74D-8C7C-FC72EB69DB9F}"/>
              </a:ext>
            </a:extLst>
          </p:cNvPr>
          <p:cNvSpPr/>
          <p:nvPr/>
        </p:nvSpPr>
        <p:spPr>
          <a:xfrm>
            <a:off x="4185153" y="5095810"/>
            <a:ext cx="1607061" cy="535395"/>
          </a:xfrm>
          <a:prstGeom prst="roundRect">
            <a:avLst/>
          </a:prstGeom>
          <a:solidFill>
            <a:srgbClr val="965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hlinkClick r:id="rId11" action="ppaction://hlinksldjump"/>
              </a:rPr>
              <a:t>Intergenerational Dialogue</a:t>
            </a:r>
            <a:endParaRPr lang="en-US" sz="1500" b="1" dirty="0"/>
          </a:p>
        </p:txBody>
      </p:sp>
      <p:sp>
        <p:nvSpPr>
          <p:cNvPr id="18" name="Rounded Rectangle 17">
            <a:extLst>
              <a:ext uri="{FF2B5EF4-FFF2-40B4-BE49-F238E27FC236}">
                <a16:creationId xmlns:a16="http://schemas.microsoft.com/office/drawing/2014/main" id="{53537514-4DC2-614C-ADCA-D3B178409629}"/>
              </a:ext>
            </a:extLst>
          </p:cNvPr>
          <p:cNvSpPr/>
          <p:nvPr/>
        </p:nvSpPr>
        <p:spPr>
          <a:xfrm>
            <a:off x="7671650" y="5837426"/>
            <a:ext cx="1607061" cy="535395"/>
          </a:xfrm>
          <a:prstGeom prst="roundRect">
            <a:avLst/>
          </a:prstGeom>
          <a:solidFill>
            <a:srgbClr val="BC6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11" action="ppaction://hlinksldjump"/>
              </a:rPr>
              <a:t>Questions &amp; Quizzes </a:t>
            </a:r>
            <a:endParaRPr lang="en-US" b="1" dirty="0"/>
          </a:p>
        </p:txBody>
      </p:sp>
      <p:sp>
        <p:nvSpPr>
          <p:cNvPr id="19" name="Rounded Rectangle 18">
            <a:hlinkClick r:id="rId12" action="ppaction://hlinksldjump"/>
            <a:extLst>
              <a:ext uri="{FF2B5EF4-FFF2-40B4-BE49-F238E27FC236}">
                <a16:creationId xmlns:a16="http://schemas.microsoft.com/office/drawing/2014/main" id="{7DA32171-D025-B344-BDD9-F278AFA65CE7}"/>
              </a:ext>
            </a:extLst>
          </p:cNvPr>
          <p:cNvSpPr/>
          <p:nvPr/>
        </p:nvSpPr>
        <p:spPr>
          <a:xfrm>
            <a:off x="359439" y="5855208"/>
            <a:ext cx="1663707" cy="669711"/>
          </a:xfrm>
          <a:prstGeom prst="roundRect">
            <a:avLst/>
          </a:prstGeom>
          <a:solidFill>
            <a:srgbClr val="6436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2" action="ppaction://hlinksldjump"/>
              </a:rPr>
              <a:t>What are people saying?</a:t>
            </a:r>
            <a:endParaRPr lang="en-US" b="1" dirty="0">
              <a:solidFill>
                <a:schemeClr val="bg1"/>
              </a:solidFill>
            </a:endParaRPr>
          </a:p>
        </p:txBody>
      </p:sp>
    </p:spTree>
    <p:extLst>
      <p:ext uri="{BB962C8B-B14F-4D97-AF65-F5344CB8AC3E}">
        <p14:creationId xmlns:p14="http://schemas.microsoft.com/office/powerpoint/2010/main" val="60730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50AD"/>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95286" y="461624"/>
            <a:ext cx="4697412" cy="804194"/>
          </a:xfrm>
        </p:spPr>
        <p:txBody>
          <a:bodyPr>
            <a:normAutofit/>
          </a:bodyPr>
          <a:lstStyle/>
          <a:p>
            <a:r>
              <a:rPr lang="en-US" sz="3600" b="1" dirty="0">
                <a:solidFill>
                  <a:schemeClr val="bg1"/>
                </a:solidFill>
                <a:latin typeface="Helvetica Neue" charset="0"/>
                <a:ea typeface="Helvetica Neue" charset="0"/>
                <a:cs typeface="Helvetica Neue" charset="0"/>
              </a:rPr>
              <a:t>What Did We Learn? </a:t>
            </a:r>
          </a:p>
        </p:txBody>
      </p:sp>
      <p:sp>
        <p:nvSpPr>
          <p:cNvPr id="8" name="Text Placeholder 6"/>
          <p:cNvSpPr>
            <a:spLocks noGrp="1"/>
          </p:cNvSpPr>
          <p:nvPr>
            <p:ph type="body" sz="half" idx="2"/>
          </p:nvPr>
        </p:nvSpPr>
        <p:spPr>
          <a:xfrm>
            <a:off x="395286" y="1575100"/>
            <a:ext cx="6234114" cy="4529865"/>
          </a:xfrm>
        </p:spPr>
        <p:txBody>
          <a:bodyPr>
            <a:normAutofit/>
          </a:bodyPr>
          <a:lstStyle/>
          <a:p>
            <a:r>
              <a:rPr lang="en-US" sz="2000" b="1" dirty="0">
                <a:solidFill>
                  <a:schemeClr val="bg1"/>
                </a:solidFill>
              </a:rPr>
              <a:t>We learned that chatbot users:</a:t>
            </a:r>
          </a:p>
          <a:p>
            <a:pPr marL="285750" indent="-285750">
              <a:buFont typeface="Wingdings" pitchFamily="2" charset="2"/>
              <a:buChar char="ü"/>
            </a:pPr>
            <a:r>
              <a:rPr lang="en-US" b="1" dirty="0">
                <a:solidFill>
                  <a:schemeClr val="bg1"/>
                </a:solidFill>
              </a:rPr>
              <a:t>LOVE the mini audio dramas</a:t>
            </a:r>
          </a:p>
          <a:p>
            <a:pPr marL="285750" indent="-285750">
              <a:buFont typeface="Wingdings" pitchFamily="2" charset="2"/>
              <a:buChar char="ü"/>
            </a:pPr>
            <a:r>
              <a:rPr lang="en-US" b="1" dirty="0">
                <a:solidFill>
                  <a:schemeClr val="bg1"/>
                </a:solidFill>
              </a:rPr>
              <a:t>Learned how to have more positive, open intergenerational relationships</a:t>
            </a:r>
          </a:p>
          <a:p>
            <a:pPr marL="285750" indent="-285750">
              <a:buFont typeface="Wingdings" pitchFamily="2" charset="2"/>
              <a:buChar char="ü"/>
            </a:pPr>
            <a:r>
              <a:rPr lang="en-US" b="1" dirty="0">
                <a:solidFill>
                  <a:schemeClr val="bg1"/>
                </a:solidFill>
              </a:rPr>
              <a:t>Gained insights into the risks associated with porn and ‘sugar daddies/mommas’</a:t>
            </a:r>
          </a:p>
          <a:p>
            <a:pPr marL="285750" indent="-285750">
              <a:buFont typeface="Wingdings" pitchFamily="2" charset="2"/>
              <a:buChar char="ü"/>
            </a:pPr>
            <a:r>
              <a:rPr lang="en-US" b="1" dirty="0">
                <a:solidFill>
                  <a:schemeClr val="bg1"/>
                </a:solidFill>
              </a:rPr>
              <a:t>Really love the conversational format</a:t>
            </a:r>
          </a:p>
          <a:p>
            <a:pPr marL="285750" indent="-285750">
              <a:buFont typeface="Wingdings" pitchFamily="2" charset="2"/>
              <a:buChar char="ü"/>
            </a:pPr>
            <a:r>
              <a:rPr lang="en-US" b="1" dirty="0">
                <a:solidFill>
                  <a:schemeClr val="bg1"/>
                </a:solidFill>
              </a:rPr>
              <a:t>Felt safe asking vulnerable questions</a:t>
            </a:r>
          </a:p>
          <a:p>
            <a:pPr marL="285750" indent="-285750">
              <a:buFont typeface="System Font Regular"/>
              <a:buChar char="X"/>
            </a:pPr>
            <a:r>
              <a:rPr lang="en-US" b="1" dirty="0">
                <a:solidFill>
                  <a:schemeClr val="bg1"/>
                </a:solidFill>
              </a:rPr>
              <a:t>Expected an artificial intelligence (AI) chatbot capable of responding to their comments and questions in real time</a:t>
            </a:r>
          </a:p>
          <a:p>
            <a:pPr marL="285750" indent="-285750">
              <a:buFont typeface="System Font Regular"/>
              <a:buChar char="X"/>
            </a:pPr>
            <a:r>
              <a:rPr lang="en-US" b="1" dirty="0">
                <a:solidFill>
                  <a:schemeClr val="bg1"/>
                </a:solidFill>
              </a:rPr>
              <a:t>Have trouble understanding when to click a button and when to type text</a:t>
            </a:r>
          </a:p>
          <a:p>
            <a:pPr marL="285750" indent="-285750">
              <a:buFont typeface="System Font Regular"/>
              <a:buChar char="X"/>
            </a:pPr>
            <a:r>
              <a:rPr lang="en-US" b="1" dirty="0">
                <a:solidFill>
                  <a:schemeClr val="bg1"/>
                </a:solidFill>
              </a:rPr>
              <a:t>Need a </a:t>
            </a:r>
            <a:r>
              <a:rPr lang="en-US" b="1" u="sng" dirty="0">
                <a:solidFill>
                  <a:schemeClr val="bg1"/>
                </a:solidFill>
              </a:rPr>
              <a:t>“how-to” video  </a:t>
            </a:r>
            <a:r>
              <a:rPr lang="en-US" b="1" dirty="0">
                <a:solidFill>
                  <a:schemeClr val="bg1"/>
                </a:solidFill>
              </a:rPr>
              <a:t>that they can watch before they begin</a:t>
            </a:r>
          </a:p>
          <a:p>
            <a:endParaRPr lang="en-US" sz="2000" b="1" dirty="0">
              <a:solidFill>
                <a:schemeClr val="bg1"/>
              </a:solidFill>
            </a:endParaRPr>
          </a:p>
          <a:p>
            <a:endParaRPr lang="en-US" b="1" dirty="0">
              <a:solidFill>
                <a:schemeClr val="bg1"/>
              </a:solidFill>
            </a:endParaRPr>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54807099-651E-2B4D-846C-FD8D29F54CB2}"/>
              </a:ext>
            </a:extLst>
          </p:cNvPr>
          <p:cNvPicPr>
            <a:picLocks noChangeAspect="1"/>
          </p:cNvPicPr>
          <p:nvPr/>
        </p:nvPicPr>
        <p:blipFill>
          <a:blip r:embed="rId3"/>
          <a:stretch>
            <a:fillRect/>
          </a:stretch>
        </p:blipFill>
        <p:spPr>
          <a:xfrm>
            <a:off x="7961435" y="94641"/>
            <a:ext cx="3270682" cy="6399775"/>
          </a:xfrm>
          <a:prstGeom prst="rect">
            <a:avLst/>
          </a:prstGeom>
        </p:spPr>
      </p:pic>
    </p:spTree>
    <p:extLst>
      <p:ext uri="{BB962C8B-B14F-4D97-AF65-F5344CB8AC3E}">
        <p14:creationId xmlns:p14="http://schemas.microsoft.com/office/powerpoint/2010/main" val="231898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650AD"/>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95285" y="388501"/>
            <a:ext cx="4697412" cy="804194"/>
          </a:xfrm>
        </p:spPr>
        <p:txBody>
          <a:bodyPr>
            <a:normAutofit/>
          </a:bodyPr>
          <a:lstStyle/>
          <a:p>
            <a:r>
              <a:rPr lang="en-US" sz="3600" b="1" dirty="0">
                <a:solidFill>
                  <a:schemeClr val="bg1"/>
                </a:solidFill>
                <a:latin typeface="Helvetica Neue" charset="0"/>
                <a:ea typeface="Helvetica Neue" charset="0"/>
                <a:cs typeface="Helvetica Neue" charset="0"/>
              </a:rPr>
              <a:t>What Did We Learn? </a:t>
            </a:r>
          </a:p>
        </p:txBody>
      </p:sp>
      <p:sp>
        <p:nvSpPr>
          <p:cNvPr id="6" name="Text Placeholder 6"/>
          <p:cNvSpPr>
            <a:spLocks noGrp="1"/>
          </p:cNvSpPr>
          <p:nvPr>
            <p:ph type="body" sz="half" idx="2"/>
          </p:nvPr>
        </p:nvSpPr>
        <p:spPr>
          <a:xfrm>
            <a:off x="395285" y="1421295"/>
            <a:ext cx="8245043" cy="5665305"/>
          </a:xfrm>
        </p:spPr>
        <p:txBody>
          <a:bodyPr>
            <a:normAutofit/>
          </a:bodyPr>
          <a:lstStyle/>
          <a:p>
            <a:r>
              <a:rPr lang="en-US" sz="2000" b="1" dirty="0">
                <a:solidFill>
                  <a:schemeClr val="bg1"/>
                </a:solidFill>
              </a:rPr>
              <a:t>We learned that Mobile Access Points</a:t>
            </a:r>
            <a:r>
              <a:rPr lang="en-US" sz="2000" b="1" dirty="0">
                <a:solidFill>
                  <a:schemeClr val="bg1"/>
                </a:solidFill>
                <a:sym typeface="Wingdings" pitchFamily="2" charset="2"/>
              </a:rPr>
              <a:t> (MAPs):</a:t>
            </a:r>
            <a:endParaRPr lang="en-US" sz="2000" b="1" dirty="0">
              <a:solidFill>
                <a:schemeClr val="bg1"/>
              </a:solidFill>
            </a:endParaRPr>
          </a:p>
          <a:p>
            <a:pPr marL="342900" indent="-342900">
              <a:buFont typeface="Wingdings" pitchFamily="2" charset="2"/>
              <a:buChar char="ü"/>
            </a:pPr>
            <a:r>
              <a:rPr lang="en-US" b="1" dirty="0">
                <a:solidFill>
                  <a:schemeClr val="bg1"/>
                </a:solidFill>
              </a:rPr>
              <a:t>Improve the quality of user engagement (e.g. users are more likely to submit questions to the Bot)</a:t>
            </a:r>
          </a:p>
          <a:p>
            <a:pPr marL="342900" indent="-342900">
              <a:buFont typeface="Wingdings" pitchFamily="2" charset="2"/>
              <a:buChar char="ü"/>
            </a:pPr>
            <a:r>
              <a:rPr lang="en-US" b="1" dirty="0">
                <a:solidFill>
                  <a:schemeClr val="bg1"/>
                </a:solidFill>
              </a:rPr>
              <a:t>Need a transportation budget in order to reach the most vulnerable, rural target beneficiaries</a:t>
            </a:r>
          </a:p>
          <a:p>
            <a:pPr marL="342900" indent="-342900">
              <a:buFont typeface="Wingdings" pitchFamily="2" charset="2"/>
              <a:buChar char="ü"/>
            </a:pPr>
            <a:r>
              <a:rPr lang="en-US" b="1" dirty="0">
                <a:solidFill>
                  <a:schemeClr val="bg1"/>
                </a:solidFill>
              </a:rPr>
              <a:t>Appreciate earning their phone as they reach their target</a:t>
            </a:r>
            <a:endParaRPr lang="en-US" b="1" dirty="0"/>
          </a:p>
          <a:p>
            <a:endParaRPr lang="en-US" sz="2200" b="1" dirty="0">
              <a:solidFill>
                <a:schemeClr val="bg1"/>
              </a:solidFill>
            </a:endParaRPr>
          </a:p>
          <a:p>
            <a:r>
              <a:rPr lang="en-US" sz="2200" b="1" dirty="0">
                <a:solidFill>
                  <a:schemeClr val="bg1"/>
                </a:solidFill>
              </a:rPr>
              <a:t>We learned about chatbot technology:</a:t>
            </a:r>
          </a:p>
          <a:p>
            <a:pPr marL="285750" indent="-285750">
              <a:buFont typeface="Wingdings" pitchFamily="2" charset="2"/>
              <a:buChar char="ü"/>
            </a:pPr>
            <a:r>
              <a:rPr lang="en-US" b="1" dirty="0">
                <a:solidFill>
                  <a:schemeClr val="bg1"/>
                </a:solidFill>
              </a:rPr>
              <a:t>Once the chatbot is developed, the content can easily be adapted or changed – for example, you could add new topics or quizzes. We added COVID safety messages.</a:t>
            </a:r>
          </a:p>
          <a:p>
            <a:pPr marL="285750" indent="-285750">
              <a:buFont typeface="Wingdings" pitchFamily="2" charset="2"/>
              <a:buChar char="ü"/>
            </a:pPr>
            <a:r>
              <a:rPr lang="en-US" b="1" dirty="0">
                <a:solidFill>
                  <a:schemeClr val="bg1"/>
                </a:solidFill>
              </a:rPr>
              <a:t>Once the chatbot is developed, it can easily be offered in other languages</a:t>
            </a:r>
          </a:p>
          <a:p>
            <a:pPr marL="285750" indent="-285750">
              <a:buFont typeface="Wingdings" pitchFamily="2" charset="2"/>
              <a:buChar char="ü"/>
            </a:pPr>
            <a:r>
              <a:rPr lang="en-US" b="1" dirty="0">
                <a:solidFill>
                  <a:schemeClr val="bg1"/>
                </a:solidFill>
              </a:rPr>
              <a:t>Facebook ads provide tremendous reach, increasing the potential number of users</a:t>
            </a:r>
          </a:p>
          <a:p>
            <a:pPr marL="285750" indent="-285750">
              <a:buFont typeface="Wingdings" pitchFamily="2" charset="2"/>
              <a:buChar char="§"/>
            </a:pPr>
            <a:r>
              <a:rPr lang="en-US" b="1" dirty="0">
                <a:solidFill>
                  <a:schemeClr val="bg1"/>
                </a:solidFill>
              </a:rPr>
              <a:t>The Facebook Messenger chatbot platform is accessible to users, but it requires strong IT support to adapt to FB’s constant changes and updates</a:t>
            </a:r>
          </a:p>
          <a:p>
            <a:pPr marL="285750" indent="-285750">
              <a:buFont typeface="Wingdings" pitchFamily="2" charset="2"/>
              <a:buChar char="§"/>
            </a:pPr>
            <a:r>
              <a:rPr lang="en-US" b="1" dirty="0">
                <a:solidFill>
                  <a:schemeClr val="bg1"/>
                </a:solidFill>
              </a:rPr>
              <a:t>Chatbot engagement relies heavily on advertising and awareness raising (e.g. Facebook ads)</a:t>
            </a:r>
          </a:p>
          <a:p>
            <a:endParaRPr lang="en-US" b="1" dirty="0">
              <a:solidFill>
                <a:schemeClr val="bg1"/>
              </a:solidFill>
            </a:endParaRPr>
          </a:p>
          <a:p>
            <a:endParaRPr lang="en-US" b="1" dirty="0">
              <a:solidFill>
                <a:schemeClr val="bg1"/>
              </a:solidFill>
            </a:endParaRPr>
          </a:p>
          <a:p>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ECB8157D-0D04-564D-9548-E5AEF7973C4C}"/>
              </a:ext>
            </a:extLst>
          </p:cNvPr>
          <p:cNvPicPr>
            <a:picLocks noChangeAspect="1"/>
          </p:cNvPicPr>
          <p:nvPr/>
        </p:nvPicPr>
        <p:blipFill>
          <a:blip r:embed="rId2"/>
          <a:stretch>
            <a:fillRect/>
          </a:stretch>
        </p:blipFill>
        <p:spPr>
          <a:xfrm>
            <a:off x="8640328" y="134982"/>
            <a:ext cx="3270682" cy="6399775"/>
          </a:xfrm>
          <a:prstGeom prst="rect">
            <a:avLst/>
          </a:prstGeom>
        </p:spPr>
      </p:pic>
    </p:spTree>
    <p:extLst>
      <p:ext uri="{BB962C8B-B14F-4D97-AF65-F5344CB8AC3E}">
        <p14:creationId xmlns:p14="http://schemas.microsoft.com/office/powerpoint/2010/main" val="14659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DF1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295" y="574874"/>
            <a:ext cx="11410121" cy="812498"/>
          </a:xfrm>
        </p:spPr>
        <p:txBody>
          <a:bodyPr>
            <a:normAutofit/>
          </a:bodyPr>
          <a:lstStyle/>
          <a:p>
            <a:r>
              <a:rPr lang="en-US" sz="3000" b="1" dirty="0">
                <a:latin typeface="Helvetica Neue" charset="0"/>
                <a:ea typeface="Helvetica Neue" charset="0"/>
                <a:cs typeface="Helvetica Neue" charset="0"/>
              </a:rPr>
              <a:t>Intergenerational Dialogue: “Let’s Talk!” (“</a:t>
            </a:r>
            <a:r>
              <a:rPr lang="en-US" sz="3000" b="1" dirty="0" err="1">
                <a:latin typeface="Helvetica Neue" charset="0"/>
                <a:ea typeface="Helvetica Neue" charset="0"/>
                <a:cs typeface="Helvetica Neue" charset="0"/>
              </a:rPr>
              <a:t>Reka</a:t>
            </a:r>
            <a:r>
              <a:rPr lang="en-US" sz="3000" b="1" dirty="0">
                <a:latin typeface="Helvetica Neue" charset="0"/>
                <a:ea typeface="Helvetica Neue" charset="0"/>
                <a:cs typeface="Helvetica Neue" charset="0"/>
              </a:rPr>
              <a:t> </a:t>
            </a:r>
            <a:r>
              <a:rPr lang="en-US" sz="3000" b="1" dirty="0" err="1">
                <a:latin typeface="Helvetica Neue" charset="0"/>
                <a:ea typeface="Helvetica Neue" charset="0"/>
                <a:cs typeface="Helvetica Neue" charset="0"/>
              </a:rPr>
              <a:t>Tuganire</a:t>
            </a:r>
            <a:r>
              <a:rPr lang="en-US" sz="3000" b="1" dirty="0">
                <a:latin typeface="Helvetica Neue" charset="0"/>
                <a:ea typeface="Helvetica Neue" charset="0"/>
                <a:cs typeface="Helvetica Neue" charset="0"/>
              </a:rPr>
              <a:t>!”)</a:t>
            </a:r>
            <a:endParaRPr lang="en-US" sz="3000" dirty="0">
              <a:latin typeface="Helvetica Neue" charset="0"/>
              <a:ea typeface="Helvetica Neue" charset="0"/>
              <a:cs typeface="Helvetica Neue"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7790" y="2151355"/>
            <a:ext cx="3300455" cy="3300455"/>
          </a:xfrm>
          <a:prstGeom prst="rect">
            <a:avLst/>
          </a:prstGeom>
        </p:spPr>
      </p:pic>
      <p:sp>
        <p:nvSpPr>
          <p:cNvPr id="6" name="TextBox 5">
            <a:extLst>
              <a:ext uri="{FF2B5EF4-FFF2-40B4-BE49-F238E27FC236}">
                <a16:creationId xmlns:a16="http://schemas.microsoft.com/office/drawing/2014/main" id="{65569935-EB45-6246-9003-D7C1A0E66407}"/>
              </a:ext>
            </a:extLst>
          </p:cNvPr>
          <p:cNvSpPr txBox="1"/>
          <p:nvPr/>
        </p:nvSpPr>
        <p:spPr>
          <a:xfrm>
            <a:off x="317878" y="1620990"/>
            <a:ext cx="7458819" cy="1200329"/>
          </a:xfrm>
          <a:prstGeom prst="rect">
            <a:avLst/>
          </a:prstGeom>
          <a:noFill/>
        </p:spPr>
        <p:txBody>
          <a:bodyPr wrap="square" rtlCol="0">
            <a:spAutoFit/>
          </a:bodyPr>
          <a:lstStyle/>
          <a:p>
            <a:pPr algn="just"/>
            <a:r>
              <a:rPr lang="en-US" dirty="0">
                <a:latin typeface="Helvetica Neue" charset="0"/>
                <a:ea typeface="Helvetica Neue" charset="0"/>
                <a:cs typeface="Helvetica Neue" charset="0"/>
              </a:rPr>
              <a:t>The resources model positive parenting and intergenerational relationships so parents and adolescents feel more comfortable talking with each other and peers about relationships and sexual and reproductive health and rights. </a:t>
            </a:r>
            <a:endParaRPr lang="en-US" dirty="0"/>
          </a:p>
        </p:txBody>
      </p:sp>
      <p:sp>
        <p:nvSpPr>
          <p:cNvPr id="17" name="Rounded Rectangle 16"/>
          <p:cNvSpPr/>
          <p:nvPr/>
        </p:nvSpPr>
        <p:spPr>
          <a:xfrm>
            <a:off x="317879" y="3226232"/>
            <a:ext cx="3449598" cy="1004669"/>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harset="0"/>
                <a:ea typeface="Helvetica Neue" charset="0"/>
                <a:cs typeface="Helvetica Neue" charset="0"/>
              </a:rPr>
              <a:t>Episode 1 | </a:t>
            </a:r>
            <a:r>
              <a:rPr lang="en-US" sz="1400" dirty="0" err="1">
                <a:latin typeface="Helvetica Neue" charset="0"/>
                <a:ea typeface="Helvetica Neue" charset="0"/>
                <a:cs typeface="Helvetica Neue" charset="0"/>
              </a:rPr>
              <a:t>Kayitesi</a:t>
            </a:r>
            <a:r>
              <a:rPr lang="en-US" sz="1400" dirty="0">
                <a:latin typeface="Helvetica Neue" charset="0"/>
                <a:ea typeface="Helvetica Neue" charset="0"/>
                <a:cs typeface="Helvetica Neue" charset="0"/>
              </a:rPr>
              <a:t> chats with her husband, </a:t>
            </a:r>
            <a:r>
              <a:rPr lang="en-US" sz="1400" dirty="0" err="1">
                <a:latin typeface="Helvetica Neue" charset="0"/>
                <a:ea typeface="Helvetica Neue" charset="0"/>
                <a:cs typeface="Helvetica Neue" charset="0"/>
              </a:rPr>
              <a:t>Karangwa</a:t>
            </a:r>
            <a:r>
              <a:rPr lang="en-US" sz="1400" dirty="0">
                <a:latin typeface="Helvetica Neue" charset="0"/>
                <a:ea typeface="Helvetica Neue" charset="0"/>
                <a:cs typeface="Helvetica Neue" charset="0"/>
              </a:rPr>
              <a:t>, about how to communicate with their son, David, with care rather than anger. </a:t>
            </a:r>
          </a:p>
        </p:txBody>
      </p:sp>
      <p:sp>
        <p:nvSpPr>
          <p:cNvPr id="34" name="Rounded Rectangle 33"/>
          <p:cNvSpPr/>
          <p:nvPr/>
        </p:nvSpPr>
        <p:spPr>
          <a:xfrm>
            <a:off x="2172765" y="4635814"/>
            <a:ext cx="3462892" cy="1012531"/>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harset="0"/>
                <a:ea typeface="Helvetica Neue" charset="0"/>
                <a:cs typeface="Helvetica Neue" charset="0"/>
              </a:rPr>
              <a:t>Episode 2 </a:t>
            </a:r>
            <a:r>
              <a:rPr lang="en-US" sz="1400" dirty="0">
                <a:latin typeface="Helvetica Neue" charset="0"/>
                <a:ea typeface="Helvetica Neue" charset="0"/>
                <a:cs typeface="Helvetica Neue" charset="0"/>
              </a:rPr>
              <a:t>| </a:t>
            </a:r>
            <a:r>
              <a:rPr lang="en-GB" sz="1400" dirty="0">
                <a:latin typeface="Helvetica Neue" charset="0"/>
                <a:ea typeface="Helvetica Neue" charset="0"/>
                <a:cs typeface="Helvetica Neue" charset="0"/>
              </a:rPr>
              <a:t>Cynthia talks with her mom, </a:t>
            </a:r>
            <a:r>
              <a:rPr lang="en-GB" sz="1400" dirty="0" err="1">
                <a:latin typeface="Helvetica Neue" charset="0"/>
                <a:ea typeface="Helvetica Neue" charset="0"/>
                <a:cs typeface="Helvetica Neue" charset="0"/>
              </a:rPr>
              <a:t>Kamariza</a:t>
            </a:r>
            <a:r>
              <a:rPr lang="en-GB" sz="1400" dirty="0">
                <a:latin typeface="Helvetica Neue" charset="0"/>
                <a:ea typeface="Helvetica Neue" charset="0"/>
                <a:cs typeface="Helvetica Neue" charset="0"/>
              </a:rPr>
              <a:t>, about being a teenager. They both realise they can speak openly with each other about ASRHR issues.</a:t>
            </a:r>
            <a:endParaRPr lang="en-US" sz="1400" dirty="0">
              <a:latin typeface="Helvetica Neue" charset="0"/>
              <a:ea typeface="Helvetica Neue" charset="0"/>
              <a:cs typeface="Helvetica Neue" charset="0"/>
            </a:endParaRPr>
          </a:p>
        </p:txBody>
      </p:sp>
      <p:sp>
        <p:nvSpPr>
          <p:cNvPr id="35" name="Rounded Rectangle 34"/>
          <p:cNvSpPr/>
          <p:nvPr/>
        </p:nvSpPr>
        <p:spPr>
          <a:xfrm>
            <a:off x="4275092" y="3226232"/>
            <a:ext cx="3465500" cy="992928"/>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Helvetica Neue" charset="0"/>
              <a:ea typeface="Helvetica Neue" charset="0"/>
              <a:cs typeface="Helvetica Neue" charset="0"/>
            </a:endParaRPr>
          </a:p>
          <a:p>
            <a:pPr algn="ctr"/>
            <a:r>
              <a:rPr lang="en-US" sz="1400" b="1" dirty="0">
                <a:latin typeface="Helvetica Neue" charset="0"/>
                <a:ea typeface="Helvetica Neue" charset="0"/>
                <a:cs typeface="Helvetica Neue" charset="0"/>
              </a:rPr>
              <a:t>Episode 3 | </a:t>
            </a:r>
            <a:r>
              <a:rPr lang="en-GB" sz="1400" dirty="0">
                <a:latin typeface="Helvetica Neue" charset="0"/>
                <a:ea typeface="Helvetica Neue" charset="0"/>
                <a:cs typeface="Helvetica Neue" charset="0"/>
              </a:rPr>
              <a:t>Cynthia's parents express concern about her choice of friends, listen and learn, and give her good advice on how to choose good friends.</a:t>
            </a:r>
            <a:endParaRPr lang="en-US" sz="1400" dirty="0">
              <a:latin typeface="Helvetica Neue" charset="0"/>
              <a:ea typeface="Helvetica Neue" charset="0"/>
              <a:cs typeface="Helvetica Neue" charset="0"/>
            </a:endParaRPr>
          </a:p>
          <a:p>
            <a:pPr algn="ctr"/>
            <a:endParaRPr lang="en-US" sz="1600" b="1" dirty="0">
              <a:latin typeface="Helvetica Neue" charset="0"/>
              <a:ea typeface="Helvetica Neue" charset="0"/>
              <a:cs typeface="Helvetica Neue" charset="0"/>
            </a:endParaRPr>
          </a:p>
        </p:txBody>
      </p:sp>
    </p:spTree>
    <p:extLst>
      <p:ext uri="{BB962C8B-B14F-4D97-AF65-F5344CB8AC3E}">
        <p14:creationId xmlns:p14="http://schemas.microsoft.com/office/powerpoint/2010/main" val="11370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DF1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471" y="508439"/>
            <a:ext cx="11529391" cy="854441"/>
          </a:xfrm>
        </p:spPr>
        <p:txBody>
          <a:bodyPr>
            <a:normAutofit/>
          </a:bodyPr>
          <a:lstStyle/>
          <a:p>
            <a:r>
              <a:rPr lang="en-US" sz="3000" b="1" dirty="0">
                <a:latin typeface="Helvetica Neue" charset="0"/>
                <a:ea typeface="Helvetica Neue" charset="0"/>
                <a:cs typeface="Helvetica Neue" charset="0"/>
              </a:rPr>
              <a:t>Puberty and Sexual Health: “My Body” (“</a:t>
            </a:r>
            <a:r>
              <a:rPr lang="en-US" sz="3000" b="1" dirty="0" err="1">
                <a:latin typeface="Helvetica Neue" charset="0"/>
                <a:ea typeface="Helvetica Neue" charset="0"/>
                <a:cs typeface="Helvetica Neue" charset="0"/>
              </a:rPr>
              <a:t>Umubiri</a:t>
            </a:r>
            <a:r>
              <a:rPr lang="en-US" sz="3000" b="1" dirty="0">
                <a:latin typeface="Helvetica Neue" charset="0"/>
                <a:ea typeface="Helvetica Neue" charset="0"/>
                <a:cs typeface="Helvetica Neue" charset="0"/>
              </a:rPr>
              <a:t> </a:t>
            </a:r>
            <a:r>
              <a:rPr lang="en-US" sz="3000" b="1" dirty="0" err="1">
                <a:latin typeface="Helvetica Neue" charset="0"/>
                <a:ea typeface="Helvetica Neue" charset="0"/>
                <a:cs typeface="Helvetica Neue" charset="0"/>
              </a:rPr>
              <a:t>Wanjye</a:t>
            </a:r>
            <a:r>
              <a:rPr lang="en-US" sz="3000" b="1" dirty="0">
                <a:latin typeface="Helvetica Neue" charset="0"/>
                <a:ea typeface="Helvetica Neue" charset="0"/>
                <a:cs typeface="Helvetica Neue" charset="0"/>
              </a:rPr>
              <a:t>”)</a:t>
            </a:r>
            <a:endParaRPr lang="en-US" sz="3000" dirty="0">
              <a:latin typeface="Helvetica Neue" charset="0"/>
              <a:ea typeface="Helvetica Neue" charset="0"/>
              <a:cs typeface="Helvetica Neue"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892" y="1989065"/>
            <a:ext cx="3305879" cy="3305879"/>
          </a:xfrm>
          <a:prstGeom prst="rect">
            <a:avLst/>
          </a:prstGeom>
        </p:spPr>
      </p:pic>
      <p:sp>
        <p:nvSpPr>
          <p:cNvPr id="4" name="TextBox 3">
            <a:extLst>
              <a:ext uri="{FF2B5EF4-FFF2-40B4-BE49-F238E27FC236}">
                <a16:creationId xmlns:a16="http://schemas.microsoft.com/office/drawing/2014/main" id="{DEB587D4-E443-FA41-AB2F-805B9EBEBB0B}"/>
              </a:ext>
            </a:extLst>
          </p:cNvPr>
          <p:cNvSpPr txBox="1"/>
          <p:nvPr/>
        </p:nvSpPr>
        <p:spPr>
          <a:xfrm>
            <a:off x="239706" y="1527400"/>
            <a:ext cx="7489458" cy="923330"/>
          </a:xfrm>
          <a:prstGeom prst="rect">
            <a:avLst/>
          </a:prstGeom>
          <a:noFill/>
        </p:spPr>
        <p:txBody>
          <a:bodyPr wrap="square" rtlCol="0">
            <a:spAutoFit/>
          </a:bodyPr>
          <a:lstStyle/>
          <a:p>
            <a:pPr algn="just"/>
            <a:r>
              <a:rPr lang="en-US" dirty="0">
                <a:latin typeface="Helvetica Neue" charset="0"/>
                <a:ea typeface="Helvetica Neue" charset="0"/>
                <a:cs typeface="Helvetica Neue" charset="0"/>
              </a:rPr>
              <a:t>These resources teach young people about body changes, how to respect their own bodies and others’, and how to prevent pregnancy and sexually transmitted diseases.  </a:t>
            </a:r>
            <a:endParaRPr lang="en-US" dirty="0"/>
          </a:p>
        </p:txBody>
      </p:sp>
      <p:sp>
        <p:nvSpPr>
          <p:cNvPr id="32" name="Rounded Rectangle 31"/>
          <p:cNvSpPr/>
          <p:nvPr/>
        </p:nvSpPr>
        <p:spPr>
          <a:xfrm>
            <a:off x="222656" y="4750698"/>
            <a:ext cx="3465500" cy="1077607"/>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b="1" dirty="0">
              <a:latin typeface="Helvetica Neue" charset="0"/>
              <a:ea typeface="Helvetica Neue" charset="0"/>
              <a:cs typeface="Helvetica Neue" charset="0"/>
            </a:endParaRPr>
          </a:p>
          <a:p>
            <a:pPr lvl="0" algn="ctr"/>
            <a:r>
              <a:rPr lang="en-US" sz="1400" b="1" dirty="0">
                <a:latin typeface="Helvetica Neue" charset="0"/>
                <a:ea typeface="Helvetica Neue" charset="0"/>
                <a:cs typeface="Helvetica Neue" charset="0"/>
              </a:rPr>
              <a:t>Episode 2 </a:t>
            </a:r>
            <a:r>
              <a:rPr lang="en-US" sz="1400" dirty="0">
                <a:latin typeface="Helvetica Neue" charset="0"/>
                <a:ea typeface="Helvetica Neue" charset="0"/>
                <a:cs typeface="Helvetica Neue" charset="0"/>
              </a:rPr>
              <a:t>|</a:t>
            </a:r>
            <a:r>
              <a:rPr lang="en-US" sz="1400" b="1" dirty="0">
                <a:latin typeface="Helvetica Neue" charset="0"/>
                <a:ea typeface="Helvetica Neue" charset="0"/>
                <a:cs typeface="Helvetica Neue" charset="0"/>
              </a:rPr>
              <a:t> </a:t>
            </a:r>
            <a:r>
              <a:rPr lang="en-GB" sz="1400" dirty="0" err="1">
                <a:latin typeface="Helvetica Neue" charset="0"/>
                <a:ea typeface="Helvetica Neue" charset="0"/>
                <a:cs typeface="Helvetica Neue" charset="0"/>
              </a:rPr>
              <a:t>Keza</a:t>
            </a:r>
            <a:r>
              <a:rPr lang="en-GB" sz="1400" dirty="0">
                <a:latin typeface="Helvetica Neue" charset="0"/>
                <a:ea typeface="Helvetica Neue" charset="0"/>
                <a:cs typeface="Helvetica Neue" charset="0"/>
              </a:rPr>
              <a:t> is overwhelmed by her body changes. Her friend, Cynthia, explains its normal and helps her to have self-love.</a:t>
            </a:r>
            <a:endParaRPr lang="en-US" sz="1400" dirty="0">
              <a:latin typeface="Helvetica Neue" charset="0"/>
              <a:ea typeface="Helvetica Neue" charset="0"/>
              <a:cs typeface="Helvetica Neue" charset="0"/>
            </a:endParaRPr>
          </a:p>
          <a:p>
            <a:pPr algn="ctr"/>
            <a:endParaRPr lang="en-US" sz="1600" dirty="0">
              <a:latin typeface="Helvetica Neue" charset="0"/>
              <a:ea typeface="Helvetica Neue" charset="0"/>
              <a:cs typeface="Helvetica Neue" charset="0"/>
            </a:endParaRPr>
          </a:p>
        </p:txBody>
      </p:sp>
      <p:sp>
        <p:nvSpPr>
          <p:cNvPr id="37" name="Rounded Rectangle 36"/>
          <p:cNvSpPr/>
          <p:nvPr/>
        </p:nvSpPr>
        <p:spPr>
          <a:xfrm>
            <a:off x="4263664" y="2909983"/>
            <a:ext cx="3465500" cy="1173943"/>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latin typeface="Helvetica Neue" charset="0"/>
                <a:ea typeface="Helvetica Neue" charset="0"/>
                <a:cs typeface="Helvetica Neue" charset="0"/>
              </a:rPr>
              <a:t>Episode 3 </a:t>
            </a:r>
            <a:r>
              <a:rPr lang="en-US" sz="1400" dirty="0">
                <a:latin typeface="Helvetica Neue" charset="0"/>
                <a:ea typeface="Helvetica Neue" charset="0"/>
                <a:cs typeface="Helvetica Neue" charset="0"/>
              </a:rPr>
              <a:t>| </a:t>
            </a:r>
            <a:r>
              <a:rPr lang="en-GB" sz="1400" dirty="0" err="1">
                <a:latin typeface="Helvetica Neue" charset="0"/>
                <a:ea typeface="Helvetica Neue" charset="0"/>
                <a:cs typeface="Helvetica Neue" charset="0"/>
              </a:rPr>
              <a:t>Ganza</a:t>
            </a:r>
            <a:r>
              <a:rPr lang="en-GB" sz="1400" dirty="0">
                <a:latin typeface="Helvetica Neue" charset="0"/>
                <a:ea typeface="Helvetica Neue" charset="0"/>
                <a:cs typeface="Helvetica Neue" charset="0"/>
              </a:rPr>
              <a:t> finds out his girlfriend is pregnant and plans to ditch her. His friend, Cynthia, tells him he needs to own his responsibilities and prevent future pregnancies.</a:t>
            </a:r>
            <a:endParaRPr lang="en-US" sz="1400" dirty="0">
              <a:latin typeface="Helvetica Neue" charset="0"/>
              <a:ea typeface="Helvetica Neue" charset="0"/>
              <a:cs typeface="Helvetica Neue" charset="0"/>
            </a:endParaRPr>
          </a:p>
        </p:txBody>
      </p:sp>
      <p:sp>
        <p:nvSpPr>
          <p:cNvPr id="45" name="Rounded Rectangle 44"/>
          <p:cNvSpPr/>
          <p:nvPr/>
        </p:nvSpPr>
        <p:spPr>
          <a:xfrm>
            <a:off x="4240916" y="4750698"/>
            <a:ext cx="3488248" cy="1077608"/>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CA" b="1" dirty="0">
                <a:latin typeface="Helvetica Neue" charset="0"/>
                <a:ea typeface="Helvetica Neue" charset="0"/>
                <a:cs typeface="Helvetica Neue" charset="0"/>
              </a:rPr>
              <a:t>Additional Episodes</a:t>
            </a:r>
          </a:p>
          <a:p>
            <a:pPr marL="285750" indent="-285750">
              <a:lnSpc>
                <a:spcPct val="150000"/>
              </a:lnSpc>
              <a:buFont typeface="Arial" charset="0"/>
              <a:buChar char="•"/>
            </a:pPr>
            <a:r>
              <a:rPr lang="en-CA" sz="1600" b="1" dirty="0">
                <a:latin typeface="Helvetica Neue" charset="0"/>
                <a:ea typeface="Helvetica Neue" charset="0"/>
                <a:cs typeface="Helvetica Neue" charset="0"/>
                <a:hlinkClick r:id="rId4" action="ppaction://hlinksldjump"/>
              </a:rPr>
              <a:t>“Let’s Talk” Ep. 1</a:t>
            </a:r>
            <a:endParaRPr lang="en-US" sz="1600" dirty="0">
              <a:latin typeface="Helvetica Neue" charset="0"/>
              <a:ea typeface="Helvetica Neue" charset="0"/>
              <a:cs typeface="Helvetica Neue" charset="0"/>
            </a:endParaRPr>
          </a:p>
          <a:p>
            <a:pPr marL="285750" indent="-285750">
              <a:lnSpc>
                <a:spcPct val="150000"/>
              </a:lnSpc>
              <a:buFont typeface="Arial" charset="0"/>
              <a:buChar char="•"/>
            </a:pPr>
            <a:r>
              <a:rPr lang="en-US" sz="1600" b="1" dirty="0">
                <a:latin typeface="Helvetica Neue" charset="0"/>
                <a:ea typeface="Helvetica Neue" charset="0"/>
                <a:cs typeface="Helvetica Neue" charset="0"/>
                <a:hlinkClick r:id="rId5" action="ppaction://hlinksldjump"/>
              </a:rPr>
              <a:t>“My Relationships” Ep. 1</a:t>
            </a:r>
            <a:endParaRPr lang="en-CA" sz="1600" b="1" dirty="0">
              <a:latin typeface="Helvetica Neue" charset="0"/>
              <a:ea typeface="Helvetica Neue" charset="0"/>
              <a:cs typeface="Helvetica Neue" charset="0"/>
            </a:endParaRPr>
          </a:p>
        </p:txBody>
      </p:sp>
      <p:sp>
        <p:nvSpPr>
          <p:cNvPr id="16" name="Rounded Rectangle 15"/>
          <p:cNvSpPr/>
          <p:nvPr/>
        </p:nvSpPr>
        <p:spPr>
          <a:xfrm>
            <a:off x="242583" y="2895855"/>
            <a:ext cx="3465500" cy="1211204"/>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harset="0"/>
                <a:ea typeface="Helvetica Neue" charset="0"/>
                <a:cs typeface="Helvetica Neue" charset="0"/>
              </a:rPr>
              <a:t>Episode 1</a:t>
            </a:r>
            <a:r>
              <a:rPr lang="en-US" sz="1400" dirty="0">
                <a:latin typeface="Helvetica Neue" charset="0"/>
                <a:ea typeface="Helvetica Neue" charset="0"/>
                <a:cs typeface="Helvetica Neue" charset="0"/>
              </a:rPr>
              <a:t> | </a:t>
            </a:r>
            <a:r>
              <a:rPr lang="en-GB" sz="1400" dirty="0" err="1">
                <a:latin typeface="Helvetica Neue" charset="0"/>
                <a:ea typeface="Helvetica Neue" charset="0"/>
                <a:cs typeface="Helvetica Neue" charset="0"/>
              </a:rPr>
              <a:t>Keza</a:t>
            </a:r>
            <a:r>
              <a:rPr lang="en-GB" sz="1400" dirty="0">
                <a:latin typeface="Helvetica Neue" charset="0"/>
                <a:ea typeface="Helvetica Neue" charset="0"/>
                <a:cs typeface="Helvetica Neue" charset="0"/>
              </a:rPr>
              <a:t> realises that her classmate, </a:t>
            </a:r>
            <a:r>
              <a:rPr lang="en-GB" sz="1400" dirty="0" err="1">
                <a:latin typeface="Helvetica Neue" charset="0"/>
                <a:ea typeface="Helvetica Neue" charset="0"/>
                <a:cs typeface="Helvetica Neue" charset="0"/>
              </a:rPr>
              <a:t>Ganza</a:t>
            </a:r>
            <a:r>
              <a:rPr lang="en-GB" sz="1400" dirty="0">
                <a:latin typeface="Helvetica Neue" charset="0"/>
                <a:ea typeface="Helvetica Neue" charset="0"/>
                <a:cs typeface="Helvetica Neue" charset="0"/>
              </a:rPr>
              <a:t>, is just interested in touching her up, so she communicates her boundaries. </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59714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DF1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296" y="819740"/>
            <a:ext cx="11913704" cy="784562"/>
          </a:xfrm>
        </p:spPr>
        <p:txBody>
          <a:bodyPr>
            <a:normAutofit/>
          </a:bodyPr>
          <a:lstStyle/>
          <a:p>
            <a:r>
              <a:rPr lang="en-US" sz="3000" b="1" dirty="0">
                <a:latin typeface="Helvetica Neue" panose="02000503000000020004" pitchFamily="2" charset="0"/>
                <a:ea typeface="Helvetica Neue" panose="02000503000000020004" pitchFamily="2" charset="0"/>
                <a:cs typeface="Helvetica Neue" panose="02000503000000020004" pitchFamily="2" charset="0"/>
              </a:rPr>
              <a:t>Love and Relationships: “My Relationships” (“</a:t>
            </a:r>
            <a:r>
              <a:rPr lang="en-GB" sz="3000" b="1" dirty="0" err="1">
                <a:latin typeface="Helvetica Neue" panose="02000503000000020004" pitchFamily="2" charset="0"/>
                <a:ea typeface="Helvetica Neue" panose="02000503000000020004" pitchFamily="2" charset="0"/>
                <a:cs typeface="Helvetica Neue" panose="02000503000000020004" pitchFamily="2" charset="0"/>
              </a:rPr>
              <a:t>Imibanire</a:t>
            </a:r>
            <a:r>
              <a:rPr lang="en-GB" sz="3000" b="1" dirty="0">
                <a:latin typeface="Helvetica Neue" panose="02000503000000020004" pitchFamily="2" charset="0"/>
                <a:ea typeface="Helvetica Neue" panose="02000503000000020004" pitchFamily="2" charset="0"/>
                <a:cs typeface="Helvetica Neue" panose="02000503000000020004" pitchFamily="2" charset="0"/>
              </a:rPr>
              <a:t> </a:t>
            </a:r>
            <a:r>
              <a:rPr lang="en-GB" sz="3000" b="1" dirty="0" err="1">
                <a:latin typeface="Helvetica Neue" panose="02000503000000020004" pitchFamily="2" charset="0"/>
                <a:ea typeface="Helvetica Neue" panose="02000503000000020004" pitchFamily="2" charset="0"/>
                <a:cs typeface="Helvetica Neue" panose="02000503000000020004" pitchFamily="2" charset="0"/>
              </a:rPr>
              <a:t>Yanjye</a:t>
            </a:r>
            <a:r>
              <a:rPr lang="en-GB" sz="3000" b="1" dirty="0">
                <a:latin typeface="Helvetica Neue" panose="02000503000000020004" pitchFamily="2" charset="0"/>
                <a:ea typeface="Helvetica Neue" panose="02000503000000020004" pitchFamily="2" charset="0"/>
                <a:cs typeface="Helvetica Neue" panose="02000503000000020004" pitchFamily="2" charset="0"/>
              </a:rPr>
              <a:t>”)</a:t>
            </a:r>
            <a:endParaRPr lang="en-US" sz="3000" dirty="0">
              <a:latin typeface="Helvetica Neue" charset="0"/>
              <a:ea typeface="Helvetica Neue" charset="0"/>
              <a:cs typeface="Helvetica Neue" charset="0"/>
            </a:endParaRPr>
          </a:p>
        </p:txBody>
      </p:sp>
      <p:sp>
        <p:nvSpPr>
          <p:cNvPr id="3" name="TextBox 2">
            <a:extLst>
              <a:ext uri="{FF2B5EF4-FFF2-40B4-BE49-F238E27FC236}">
                <a16:creationId xmlns:a16="http://schemas.microsoft.com/office/drawing/2014/main" id="{A1988FE9-D790-8B47-8711-8D307E1D5C5D}"/>
              </a:ext>
            </a:extLst>
          </p:cNvPr>
          <p:cNvSpPr txBox="1"/>
          <p:nvPr/>
        </p:nvSpPr>
        <p:spPr>
          <a:xfrm>
            <a:off x="278296" y="1675662"/>
            <a:ext cx="7497874" cy="923330"/>
          </a:xfrm>
          <a:prstGeom prst="rect">
            <a:avLst/>
          </a:prstGeom>
          <a:noFill/>
        </p:spPr>
        <p:txBody>
          <a:bodyPr wrap="square" rtlCol="0">
            <a:spAutoFit/>
          </a:bodyPr>
          <a:lstStyle/>
          <a:p>
            <a:pPr algn="just"/>
            <a:r>
              <a:rPr lang="en-US" dirty="0">
                <a:latin typeface="Helvetica Neue" charset="0"/>
                <a:ea typeface="Helvetica Neue" charset="0"/>
                <a:cs typeface="Helvetica Neue" charset="0"/>
              </a:rPr>
              <a:t>These resources teach young people and caregivers what healthy relationships look like. They also model how adolescents can make good relationship choices and protect themselves from abuse.</a:t>
            </a:r>
            <a:endParaRPr lang="en-US" dirty="0"/>
          </a:p>
        </p:txBody>
      </p:sp>
      <p:sp>
        <p:nvSpPr>
          <p:cNvPr id="37" name="Rounded Rectangle 36"/>
          <p:cNvSpPr/>
          <p:nvPr/>
        </p:nvSpPr>
        <p:spPr>
          <a:xfrm>
            <a:off x="391469" y="2930456"/>
            <a:ext cx="3465500" cy="1157260"/>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latin typeface="Helvetica Neue" charset="0"/>
                <a:ea typeface="Helvetica Neue" charset="0"/>
                <a:cs typeface="Helvetica Neue" charset="0"/>
              </a:rPr>
              <a:t>Episode 1 </a:t>
            </a:r>
            <a:r>
              <a:rPr lang="en-US" sz="1400" dirty="0">
                <a:latin typeface="Helvetica Neue" charset="0"/>
                <a:ea typeface="Helvetica Neue" charset="0"/>
                <a:cs typeface="Helvetica Neue" charset="0"/>
              </a:rPr>
              <a:t>| </a:t>
            </a:r>
            <a:r>
              <a:rPr lang="en-GB" sz="1400" dirty="0" err="1">
                <a:latin typeface="Helvetica Neue" charset="0"/>
                <a:ea typeface="Helvetica Neue" charset="0"/>
                <a:cs typeface="Helvetica Neue" charset="0"/>
              </a:rPr>
              <a:t>Kayitesi</a:t>
            </a:r>
            <a:r>
              <a:rPr lang="en-GB" sz="1400" dirty="0">
                <a:latin typeface="Helvetica Neue" charset="0"/>
                <a:ea typeface="Helvetica Neue" charset="0"/>
                <a:cs typeface="Helvetica Neue" charset="0"/>
              </a:rPr>
              <a:t> (mum) talks with her daughter about </a:t>
            </a:r>
            <a:r>
              <a:rPr lang="en-GB" sz="1400" dirty="0" err="1">
                <a:latin typeface="Helvetica Neue" charset="0"/>
                <a:ea typeface="Helvetica Neue" charset="0"/>
                <a:cs typeface="Helvetica Neue" charset="0"/>
              </a:rPr>
              <a:t>Keza's</a:t>
            </a:r>
            <a:r>
              <a:rPr lang="en-GB" sz="1400" dirty="0">
                <a:latin typeface="Helvetica Neue" charset="0"/>
                <a:ea typeface="Helvetica Neue" charset="0"/>
                <a:cs typeface="Helvetica Neue" charset="0"/>
              </a:rPr>
              <a:t> questions. Mum promises to have frequent “talks” with </a:t>
            </a:r>
            <a:r>
              <a:rPr lang="en-GB" sz="1400" dirty="0" err="1">
                <a:latin typeface="Helvetica Neue" charset="0"/>
                <a:ea typeface="Helvetica Neue" charset="0"/>
                <a:cs typeface="Helvetica Neue" charset="0"/>
              </a:rPr>
              <a:t>Keza</a:t>
            </a:r>
            <a:r>
              <a:rPr lang="en-GB" sz="1400" dirty="0">
                <a:latin typeface="Helvetica Neue" charset="0"/>
                <a:ea typeface="Helvetica Neue" charset="0"/>
                <a:cs typeface="Helvetica Neue" charset="0"/>
              </a:rPr>
              <a:t> about ASRHR.</a:t>
            </a:r>
            <a:endParaRPr lang="en-US" sz="1400" dirty="0">
              <a:latin typeface="Helvetica Neue" charset="0"/>
              <a:ea typeface="Helvetica Neue" charset="0"/>
              <a:cs typeface="Helvetica Neue" charset="0"/>
            </a:endParaRPr>
          </a:p>
        </p:txBody>
      </p:sp>
      <p:sp>
        <p:nvSpPr>
          <p:cNvPr id="40" name="Rounded Rectangle 39"/>
          <p:cNvSpPr/>
          <p:nvPr/>
        </p:nvSpPr>
        <p:spPr>
          <a:xfrm>
            <a:off x="348338" y="4690989"/>
            <a:ext cx="3465500" cy="1176228"/>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Helvetica Neue" charset="0"/>
              <a:ea typeface="Helvetica Neue" charset="0"/>
              <a:cs typeface="Helvetica Neue" charset="0"/>
            </a:endParaRPr>
          </a:p>
          <a:p>
            <a:pPr lvl="0" algn="ctr"/>
            <a:r>
              <a:rPr lang="en-US" sz="1400" b="1" dirty="0">
                <a:latin typeface="Helvetica Neue" charset="0"/>
                <a:ea typeface="Helvetica Neue" charset="0"/>
                <a:cs typeface="Helvetica Neue" charset="0"/>
              </a:rPr>
              <a:t>Episode 2 </a:t>
            </a:r>
            <a:r>
              <a:rPr lang="en-US" sz="1400" dirty="0">
                <a:latin typeface="Helvetica Neue" charset="0"/>
                <a:ea typeface="Helvetica Neue" charset="0"/>
                <a:cs typeface="Helvetica Neue" charset="0"/>
              </a:rPr>
              <a:t>| </a:t>
            </a:r>
            <a:r>
              <a:rPr lang="en-GB" sz="1400" dirty="0">
                <a:latin typeface="Helvetica Neue" charset="0"/>
                <a:ea typeface="Helvetica Neue" charset="0"/>
                <a:cs typeface="Helvetica Neue" charset="0"/>
              </a:rPr>
              <a:t>David gives his friend, </a:t>
            </a:r>
            <a:r>
              <a:rPr lang="en-GB" sz="1400" dirty="0" err="1">
                <a:latin typeface="Helvetica Neue" charset="0"/>
                <a:ea typeface="Helvetica Neue" charset="0"/>
                <a:cs typeface="Helvetica Neue" charset="0"/>
              </a:rPr>
              <a:t>Ganza</a:t>
            </a:r>
            <a:r>
              <a:rPr lang="en-GB" sz="1400" dirty="0">
                <a:latin typeface="Helvetica Neue" charset="0"/>
                <a:ea typeface="Helvetica Neue" charset="0"/>
                <a:cs typeface="Helvetica Neue" charset="0"/>
              </a:rPr>
              <a:t>, the low-down on porn. He explains that porn is not 'real' life and shows him that what he's doing is wrong.</a:t>
            </a:r>
            <a:endParaRPr lang="en-US" sz="1600" dirty="0">
              <a:latin typeface="Helvetica Neue" charset="0"/>
              <a:ea typeface="Helvetica Neue" charset="0"/>
              <a:cs typeface="Helvetica Neue" charset="0"/>
            </a:endParaRPr>
          </a:p>
          <a:p>
            <a:pPr lvl="0" algn="ctr"/>
            <a:endParaRPr lang="en-US" sz="1300" dirty="0">
              <a:latin typeface="Helvetica Neue" charset="0"/>
              <a:ea typeface="Helvetica Neue" charset="0"/>
              <a:cs typeface="Helvetica Neue" charset="0"/>
            </a:endParaRPr>
          </a:p>
        </p:txBody>
      </p:sp>
      <p:sp>
        <p:nvSpPr>
          <p:cNvPr id="43" name="Rounded Rectangle 42"/>
          <p:cNvSpPr/>
          <p:nvPr/>
        </p:nvSpPr>
        <p:spPr>
          <a:xfrm>
            <a:off x="4232287" y="2920117"/>
            <a:ext cx="3585963" cy="1167599"/>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latin typeface="Helvetica Neue" charset="0"/>
                <a:ea typeface="Helvetica Neue" charset="0"/>
                <a:cs typeface="Helvetica Neue" charset="0"/>
              </a:rPr>
              <a:t>Episode 3 </a:t>
            </a:r>
            <a:r>
              <a:rPr lang="en-US" sz="1400" dirty="0">
                <a:latin typeface="Helvetica Neue" charset="0"/>
                <a:ea typeface="Helvetica Neue" charset="0"/>
                <a:cs typeface="Helvetica Neue" charset="0"/>
              </a:rPr>
              <a:t>| </a:t>
            </a:r>
            <a:r>
              <a:rPr lang="en-GB" sz="1400" dirty="0" err="1">
                <a:latin typeface="Helvetica Neue" charset="0"/>
                <a:ea typeface="Helvetica Neue" charset="0"/>
                <a:cs typeface="Helvetica Neue" charset="0"/>
              </a:rPr>
              <a:t>Ritha</a:t>
            </a:r>
            <a:r>
              <a:rPr lang="en-GB" sz="1400" dirty="0">
                <a:latin typeface="Helvetica Neue" charset="0"/>
                <a:ea typeface="Helvetica Neue" charset="0"/>
                <a:cs typeface="Helvetica Neue" charset="0"/>
              </a:rPr>
              <a:t> talks with her younger friend, Cynthia, about the risks of having a sugar daddy.</a:t>
            </a:r>
            <a:r>
              <a:rPr lang="en-US" sz="1400" dirty="0">
                <a:latin typeface="Helvetica Neue" charset="0"/>
                <a:ea typeface="Helvetica Neue" charset="0"/>
                <a:cs typeface="Helvetica Neue" charset="0"/>
              </a:rPr>
              <a:t> </a:t>
            </a:r>
          </a:p>
        </p:txBody>
      </p:sp>
      <p:sp>
        <p:nvSpPr>
          <p:cNvPr id="47" name="Rounded Rectangle 46"/>
          <p:cNvSpPr/>
          <p:nvPr/>
        </p:nvSpPr>
        <p:spPr>
          <a:xfrm>
            <a:off x="4232287" y="4690989"/>
            <a:ext cx="3558104" cy="1550863"/>
          </a:xfrm>
          <a:prstGeom prst="roundRect">
            <a:avLst/>
          </a:prstGeom>
          <a:solidFill>
            <a:srgbClr val="9650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a:latin typeface="Helvetica Neue" charset="0"/>
                <a:ea typeface="Helvetica Neue" charset="0"/>
                <a:cs typeface="Helvetica Neue" charset="0"/>
              </a:rPr>
              <a:t>Additional Episodes </a:t>
            </a:r>
          </a:p>
          <a:p>
            <a:pPr marL="285750" indent="-285750">
              <a:buFont typeface="Arial" charset="0"/>
              <a:buChar char="•"/>
            </a:pPr>
            <a:r>
              <a:rPr lang="en-US" sz="1600" b="1" dirty="0">
                <a:solidFill>
                  <a:schemeClr val="bg1"/>
                </a:solidFill>
                <a:latin typeface="Helvetica Neue" charset="0"/>
                <a:ea typeface="Helvetica Neue" charset="0"/>
                <a:cs typeface="Helvetica Neue" charset="0"/>
                <a:hlinkClick r:id="rId3" action="ppaction://hlinksldjump"/>
              </a:rPr>
              <a:t>“Let’s Talk” Ep. 1</a:t>
            </a:r>
          </a:p>
          <a:p>
            <a:pPr marL="285750" indent="-285750">
              <a:buFont typeface="Arial" charset="0"/>
              <a:buChar char="•"/>
            </a:pPr>
            <a:r>
              <a:rPr lang="en-US" sz="1600" b="1" dirty="0">
                <a:solidFill>
                  <a:schemeClr val="bg1"/>
                </a:solidFill>
                <a:latin typeface="Helvetica Neue" charset="0"/>
                <a:ea typeface="Helvetica Neue" charset="0"/>
                <a:cs typeface="Helvetica Neue" charset="0"/>
                <a:hlinkClick r:id="rId3" action="ppaction://hlinksldjump"/>
              </a:rPr>
              <a:t>“Let’s Talk” Ep. 2</a:t>
            </a:r>
            <a:endParaRPr lang="en-US" sz="1600" b="1" dirty="0">
              <a:solidFill>
                <a:schemeClr val="bg1"/>
              </a:solidFill>
              <a:latin typeface="Helvetica Neue" charset="0"/>
              <a:ea typeface="Helvetica Neue" charset="0"/>
              <a:cs typeface="Helvetica Neue" charset="0"/>
            </a:endParaRPr>
          </a:p>
          <a:p>
            <a:pPr marL="285750" indent="-285750">
              <a:buFont typeface="Arial" charset="0"/>
              <a:buChar char="•"/>
            </a:pPr>
            <a:r>
              <a:rPr lang="en-US" sz="1600" b="1" dirty="0">
                <a:solidFill>
                  <a:schemeClr val="bg1"/>
                </a:solidFill>
                <a:latin typeface="Helvetica Neue" charset="0"/>
                <a:ea typeface="Helvetica Neue" charset="0"/>
                <a:cs typeface="Helvetica Neue" charset="0"/>
                <a:hlinkClick r:id="rId4" action="ppaction://hlinksldjump"/>
              </a:rPr>
              <a:t>“My Body” Ep. 1</a:t>
            </a:r>
          </a:p>
          <a:p>
            <a:pPr marL="285750" indent="-285750">
              <a:buFont typeface="Arial" charset="0"/>
              <a:buChar char="•"/>
            </a:pPr>
            <a:r>
              <a:rPr lang="en-US" sz="1600" b="1" dirty="0">
                <a:solidFill>
                  <a:schemeClr val="bg1"/>
                </a:solidFill>
                <a:latin typeface="Helvetica Neue" charset="0"/>
                <a:ea typeface="Helvetica Neue" charset="0"/>
                <a:cs typeface="Helvetica Neue" charset="0"/>
                <a:hlinkClick r:id="rId4" action="ppaction://hlinksldjump"/>
              </a:rPr>
              <a:t>“My Body” Ep. 3</a:t>
            </a:r>
            <a:endParaRPr lang="en-US" sz="1600" dirty="0">
              <a:solidFill>
                <a:schemeClr val="bg1"/>
              </a:solidFill>
              <a:latin typeface="Helvetica Neue" charset="0"/>
              <a:ea typeface="Helvetica Neue" charset="0"/>
              <a:cs typeface="Helvetica Neue"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7232" y="2340641"/>
            <a:ext cx="3257651" cy="3257651"/>
          </a:xfrm>
          <a:prstGeom prst="rect">
            <a:avLst/>
          </a:prstGeom>
        </p:spPr>
      </p:pic>
    </p:spTree>
    <p:extLst>
      <p:ext uri="{BB962C8B-B14F-4D97-AF65-F5344CB8AC3E}">
        <p14:creationId xmlns:p14="http://schemas.microsoft.com/office/powerpoint/2010/main" val="208864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9BBB9"/>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80769" y="444836"/>
            <a:ext cx="10515600" cy="904875"/>
          </a:xfrm>
        </p:spPr>
        <p:txBody>
          <a:bodyPr/>
          <a:lstStyle/>
          <a:p>
            <a:r>
              <a:rPr lang="en-US" b="1" dirty="0" err="1">
                <a:solidFill>
                  <a:schemeClr val="bg1"/>
                </a:solidFill>
                <a:latin typeface="Helvetica Neue" charset="0"/>
                <a:ea typeface="Helvetica Neue" charset="0"/>
                <a:cs typeface="Helvetica Neue" charset="0"/>
              </a:rPr>
              <a:t>IrindeBot</a:t>
            </a:r>
            <a:r>
              <a:rPr lang="en-US" b="1" dirty="0">
                <a:solidFill>
                  <a:schemeClr val="bg1"/>
                </a:solidFill>
                <a:latin typeface="Helvetica Neue" charset="0"/>
                <a:ea typeface="Helvetica Neue" charset="0"/>
                <a:cs typeface="Helvetica Neue" charset="0"/>
              </a:rPr>
              <a:t> Facebook Page</a:t>
            </a:r>
            <a:endParaRPr lang="en-US" i="1" dirty="0">
              <a:solidFill>
                <a:schemeClr val="bg1"/>
              </a:solidFill>
              <a:latin typeface="Helvetica Neue" charset="0"/>
              <a:ea typeface="Helvetica Neue" charset="0"/>
              <a:cs typeface="Helvetica Neue" charset="0"/>
            </a:endParaRPr>
          </a:p>
        </p:txBody>
      </p:sp>
      <p:sp>
        <p:nvSpPr>
          <p:cNvPr id="6" name="Content Placeholder 5"/>
          <p:cNvSpPr>
            <a:spLocks noGrp="1"/>
          </p:cNvSpPr>
          <p:nvPr>
            <p:ph sz="half" idx="1"/>
          </p:nvPr>
        </p:nvSpPr>
        <p:spPr>
          <a:xfrm>
            <a:off x="380769" y="1562513"/>
            <a:ext cx="5461924" cy="4146873"/>
          </a:xfrm>
        </p:spPr>
        <p:txBody>
          <a:bodyPr>
            <a:noAutofit/>
          </a:bodyPr>
          <a:lstStyle/>
          <a:p>
            <a:r>
              <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Access the same content as on IrindeBot</a:t>
            </a:r>
          </a:p>
          <a:p>
            <a:r>
              <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Listen to the chatbot audio dramas </a:t>
            </a:r>
          </a:p>
          <a:p>
            <a:r>
              <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View over 80 posts in Kinyarwanda on relationships and sexual and reproductive health</a:t>
            </a:r>
          </a:p>
          <a:p>
            <a:pPr marL="0" indent="0">
              <a:buNone/>
            </a:pPr>
            <a:endPar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r>
              <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page remains active with the kind support of Rwanda Women’s Network.</a:t>
            </a:r>
          </a:p>
        </p:txBody>
      </p:sp>
      <p:sp>
        <p:nvSpPr>
          <p:cNvPr id="11" name="Rounded Rectangle 10">
            <a:extLst>
              <a:ext uri="{FF2B5EF4-FFF2-40B4-BE49-F238E27FC236}">
                <a16:creationId xmlns:a16="http://schemas.microsoft.com/office/drawing/2014/main" id="{126F2997-AA2E-3F43-84CD-024B0E2E4F0B}"/>
              </a:ext>
            </a:extLst>
          </p:cNvPr>
          <p:cNvSpPr/>
          <p:nvPr/>
        </p:nvSpPr>
        <p:spPr>
          <a:xfrm>
            <a:off x="1050259" y="5319956"/>
            <a:ext cx="1926737" cy="593373"/>
          </a:xfrm>
          <a:prstGeom prst="roundRect">
            <a:avLst/>
          </a:prstGeom>
          <a:solidFill>
            <a:srgbClr val="965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hlinkClick r:id="rId5"/>
              </a:rPr>
              <a:t>Facebook Page</a:t>
            </a:r>
            <a:endParaRPr lang="en-US" sz="2000" b="1" dirty="0">
              <a:solidFill>
                <a:schemeClr val="bg1"/>
              </a:solidFill>
            </a:endParaRPr>
          </a:p>
        </p:txBody>
      </p:sp>
      <p:sp>
        <p:nvSpPr>
          <p:cNvPr id="18" name="Rounded Rectangle 17">
            <a:extLst>
              <a:ext uri="{FF2B5EF4-FFF2-40B4-BE49-F238E27FC236}">
                <a16:creationId xmlns:a16="http://schemas.microsoft.com/office/drawing/2014/main" id="{5E024A7D-A7AB-0045-93A7-86A7DA0CFD7F}"/>
              </a:ext>
            </a:extLst>
          </p:cNvPr>
          <p:cNvSpPr/>
          <p:nvPr/>
        </p:nvSpPr>
        <p:spPr>
          <a:xfrm>
            <a:off x="3355523" y="5317833"/>
            <a:ext cx="1811826" cy="593373"/>
          </a:xfrm>
          <a:prstGeom prst="roundRect">
            <a:avLst/>
          </a:prstGeom>
          <a:solidFill>
            <a:srgbClr val="BC6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6"/>
              </a:rPr>
              <a:t>Audio Dramas &amp; Videos</a:t>
            </a:r>
            <a:endParaRPr lang="en-US" b="1" dirty="0">
              <a:solidFill>
                <a:schemeClr val="bg1"/>
              </a:solidFill>
            </a:endParaRPr>
          </a:p>
        </p:txBody>
      </p:sp>
      <p:sp>
        <p:nvSpPr>
          <p:cNvPr id="19" name="Rounded Rectangle 18">
            <a:extLst>
              <a:ext uri="{FF2B5EF4-FFF2-40B4-BE49-F238E27FC236}">
                <a16:creationId xmlns:a16="http://schemas.microsoft.com/office/drawing/2014/main" id="{B674E5AC-7803-EF40-8837-D5116FF37005}"/>
              </a:ext>
            </a:extLst>
          </p:cNvPr>
          <p:cNvSpPr/>
          <p:nvPr/>
        </p:nvSpPr>
        <p:spPr>
          <a:xfrm>
            <a:off x="5545876" y="5317832"/>
            <a:ext cx="1794214" cy="593373"/>
          </a:xfrm>
          <a:prstGeom prst="roundRect">
            <a:avLst/>
          </a:prstGeom>
          <a:solidFill>
            <a:srgbClr val="BC6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hlinkClick r:id="rId7"/>
              </a:rPr>
              <a:t>Images</a:t>
            </a:r>
            <a:endParaRPr lang="en-US" sz="2000" b="1" dirty="0">
              <a:solidFill>
                <a:schemeClr val="bg1"/>
              </a:solidFill>
            </a:endParaRPr>
          </a:p>
        </p:txBody>
      </p:sp>
      <p:sp>
        <p:nvSpPr>
          <p:cNvPr id="2" name="AutoShape 2" descr="Image may contain: text">
            <a:extLst>
              <a:ext uri="{FF2B5EF4-FFF2-40B4-BE49-F238E27FC236}">
                <a16:creationId xmlns:a16="http://schemas.microsoft.com/office/drawing/2014/main" id="{8A7A3E45-5DE9-A64A-A1E4-880C7F3AE31F}"/>
              </a:ext>
            </a:extLst>
          </p:cNvPr>
          <p:cNvSpPr>
            <a:spLocks noChangeAspect="1" noChangeArrowheads="1"/>
          </p:cNvSpPr>
          <p:nvPr/>
        </p:nvSpPr>
        <p:spPr bwMode="auto">
          <a:xfrm>
            <a:off x="4806950" y="2139950"/>
            <a:ext cx="2578100" cy="2578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IrindeBot Vide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83183" y="1562513"/>
            <a:ext cx="6132501" cy="3477606"/>
          </a:xfrm>
          <a:prstGeom prst="rect">
            <a:avLst/>
          </a:prstGeom>
        </p:spPr>
      </p:pic>
    </p:spTree>
    <p:extLst>
      <p:ext uri="{BB962C8B-B14F-4D97-AF65-F5344CB8AC3E}">
        <p14:creationId xmlns:p14="http://schemas.microsoft.com/office/powerpoint/2010/main" val="1427716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CFFF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3240</TotalTime>
  <Words>1287</Words>
  <Application>Microsoft Macintosh PowerPoint</Application>
  <PresentationFormat>Widescreen</PresentationFormat>
  <Paragraphs>113</Paragraphs>
  <Slides>12</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Helvetica Neue</vt:lpstr>
      <vt:lpstr>System Font Regular</vt:lpstr>
      <vt:lpstr>Wingdings</vt:lpstr>
      <vt:lpstr>Office Theme</vt:lpstr>
      <vt:lpstr>PowerPoint Presentation</vt:lpstr>
      <vt:lpstr>The “Menya Wirinde!” Pilot Project </vt:lpstr>
      <vt:lpstr>PowerPoint Presentation</vt:lpstr>
      <vt:lpstr>What Did We Learn? </vt:lpstr>
      <vt:lpstr>What Did We Learn? </vt:lpstr>
      <vt:lpstr>Intergenerational Dialogue: “Let’s Talk!” (“Reka Tuganire!”)</vt:lpstr>
      <vt:lpstr>Puberty and Sexual Health: “My Body” (“Umubiri Wanjye”)</vt:lpstr>
      <vt:lpstr>Love and Relationships: “My Relationships” (“Imibanire Yanjye”)</vt:lpstr>
      <vt:lpstr>IrindeBot Facebook Page</vt:lpstr>
      <vt:lpstr>What are people saying?</vt:lpstr>
      <vt:lpstr>Much thanks to… </vt:lpstr>
      <vt:lpstr>For more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kyraloat16@gmail.com</dc:creator>
  <cp:lastModifiedBy>Microsoft Office User</cp:lastModifiedBy>
  <cp:revision>153</cp:revision>
  <cp:lastPrinted>2020-11-26T22:17:50Z</cp:lastPrinted>
  <dcterms:created xsi:type="dcterms:W3CDTF">2020-11-20T19:14:45Z</dcterms:created>
  <dcterms:modified xsi:type="dcterms:W3CDTF">2021-01-04T20:09:31Z</dcterms:modified>
</cp:coreProperties>
</file>